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9"/>
  </p:notesMasterIdLst>
  <p:sldIdLst>
    <p:sldId id="256" r:id="rId2"/>
    <p:sldId id="257" r:id="rId3"/>
    <p:sldId id="258" r:id="rId4"/>
    <p:sldId id="259" r:id="rId5"/>
    <p:sldId id="260" r:id="rId6"/>
    <p:sldId id="262" r:id="rId7"/>
    <p:sldId id="263" r:id="rId8"/>
    <p:sldId id="264" r:id="rId9"/>
    <p:sldId id="265" r:id="rId10"/>
    <p:sldId id="261" r:id="rId11"/>
    <p:sldId id="269" r:id="rId12"/>
    <p:sldId id="270" r:id="rId13"/>
    <p:sldId id="271" r:id="rId14"/>
    <p:sldId id="272" r:id="rId15"/>
    <p:sldId id="273" r:id="rId16"/>
    <p:sldId id="267" r:id="rId17"/>
    <p:sldId id="268" r:id="rId18"/>
  </p:sldIdLst>
  <p:sldSz cx="9144000" cy="5143500" type="screen16x9"/>
  <p:notesSz cx="6858000" cy="9144000"/>
  <p:embeddedFontLst>
    <p:embeddedFont>
      <p:font typeface="Arial Unicode MS" panose="020B0604020202020204" pitchFamily="34" charset="-128"/>
      <p:regular r:id="rId20"/>
    </p:embeddedFont>
    <p:embeddedFont>
      <p:font typeface="Cambria" panose="02040503050406030204" pitchFamily="18" charset="0"/>
      <p:regular r:id="rId21"/>
      <p:bold r:id="rId22"/>
      <p:italic r:id="rId23"/>
      <p:boldItalic r:id="rId24"/>
    </p:embeddedFont>
    <p:embeddedFont>
      <p:font typeface="Lato" panose="020F0502020204030203" pitchFamily="34" charset="0"/>
      <p:regular r:id="rId25"/>
      <p:bold r:id="rId26"/>
      <p:italic r:id="rId27"/>
      <p:boldItalic r:id="rId28"/>
    </p:embeddedFont>
    <p:embeddedFont>
      <p:font typeface="Montserrat" panose="000005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880DED7-6E91-44F9-9327-0A4F77A55EBA}">
  <a:tblStyle styleId="{3880DED7-6E91-44F9-9327-0A4F77A55E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1" d="100"/>
          <a:sy n="101" d="100"/>
        </p:scale>
        <p:origin x="922"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3477085794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3477085794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477085794c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477085794c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f87997393_0_1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3477085794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3477085794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3477085794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347708579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477085794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477085794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477085794c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477085794c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 action="ppaction://noaction"/>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 action="ppaction://noaction"/>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 action="ppaction://noaction"/>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 action="ppaction://noaction"/>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spd="med">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Employee Salary Prediction</a:t>
            </a:r>
            <a:endParaRPr b="1"/>
          </a:p>
        </p:txBody>
      </p:sp>
      <p:sp>
        <p:nvSpPr>
          <p:cNvPr id="229" name="Google Shape;229;p17"/>
          <p:cNvSpPr txBox="1">
            <a:spLocks noGrp="1"/>
          </p:cNvSpPr>
          <p:nvPr>
            <p:ph type="subTitle" idx="1"/>
          </p:nvPr>
        </p:nvSpPr>
        <p:spPr>
          <a:xfrm>
            <a:off x="6289875" y="3894500"/>
            <a:ext cx="2721300" cy="391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Presented by:-</a:t>
            </a:r>
            <a:endParaRPr/>
          </a:p>
          <a:p>
            <a:pPr marL="0" lvl="0" indent="0" algn="l" rtl="0">
              <a:lnSpc>
                <a:spcPct val="115000"/>
              </a:lnSpc>
              <a:spcBef>
                <a:spcPts val="1600"/>
              </a:spcBef>
              <a:spcAft>
                <a:spcPts val="1600"/>
              </a:spcAft>
              <a:buNone/>
            </a:pPr>
            <a:endParaRPr/>
          </a:p>
        </p:txBody>
      </p:sp>
      <p:sp>
        <p:nvSpPr>
          <p:cNvPr id="230" name="Google Shape;230;p17"/>
          <p:cNvSpPr txBox="1">
            <a:spLocks noGrp="1"/>
          </p:cNvSpPr>
          <p:nvPr>
            <p:ph type="subTitle" idx="1"/>
          </p:nvPr>
        </p:nvSpPr>
        <p:spPr>
          <a:xfrm>
            <a:off x="6289875" y="4144250"/>
            <a:ext cx="1556400" cy="284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dirty="0"/>
              <a:t>Nensi Patoliya</a:t>
            </a:r>
            <a:endParaRPr dirty="0"/>
          </a:p>
          <a:p>
            <a:pPr marL="0" lvl="0" indent="0" algn="l" rtl="0">
              <a:lnSpc>
                <a:spcPct val="115000"/>
              </a:lnSpc>
              <a:spcBef>
                <a:spcPts val="1600"/>
              </a:spcBef>
              <a:spcAft>
                <a:spcPts val="0"/>
              </a:spcAft>
              <a:buNone/>
            </a:pPr>
            <a:endParaRPr dirty="0"/>
          </a:p>
          <a:p>
            <a:pPr marL="0" lvl="0" indent="0" algn="l" rtl="0">
              <a:lnSpc>
                <a:spcPct val="115000"/>
              </a:lnSpc>
              <a:spcBef>
                <a:spcPts val="1600"/>
              </a:spcBef>
              <a:spcAft>
                <a:spcPts val="0"/>
              </a:spcAft>
              <a:buNone/>
            </a:pPr>
            <a:endParaRPr dirty="0"/>
          </a:p>
          <a:p>
            <a:pPr marL="0" lvl="0" indent="0" algn="l" rtl="0">
              <a:lnSpc>
                <a:spcPct val="115000"/>
              </a:lnSpc>
              <a:spcBef>
                <a:spcPts val="1600"/>
              </a:spcBef>
              <a:spcAft>
                <a:spcPts val="0"/>
              </a:spcAft>
              <a:buNone/>
            </a:pPr>
            <a:endParaRPr dirty="0"/>
          </a:p>
          <a:p>
            <a:pPr marL="0" lvl="0" indent="0" algn="l" rtl="0">
              <a:lnSpc>
                <a:spcPct val="115000"/>
              </a:lnSpc>
              <a:spcBef>
                <a:spcPts val="1600"/>
              </a:spcBef>
              <a:spcAft>
                <a:spcPts val="160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2"/>
          <p:cNvSpPr txBox="1">
            <a:spLocks noGrp="1"/>
          </p:cNvSpPr>
          <p:nvPr>
            <p:ph type="title"/>
          </p:nvPr>
        </p:nvSpPr>
        <p:spPr>
          <a:xfrm>
            <a:off x="1297500" y="393750"/>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a:t>Exploratory Data Analysis (EDA)</a:t>
            </a:r>
            <a:endParaRPr b="1"/>
          </a:p>
        </p:txBody>
      </p:sp>
      <p:sp>
        <p:nvSpPr>
          <p:cNvPr id="266" name="Google Shape;266;p22"/>
          <p:cNvSpPr txBox="1">
            <a:spLocks noGrp="1"/>
          </p:cNvSpPr>
          <p:nvPr>
            <p:ph type="body" idx="1"/>
          </p:nvPr>
        </p:nvSpPr>
        <p:spPr>
          <a:xfrm>
            <a:off x="1297500" y="1567550"/>
            <a:ext cx="6894600" cy="2871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Wingdings" panose="05000000000000000000" pitchFamily="2" charset="2"/>
              <a:buChar char="q"/>
            </a:pPr>
            <a:r>
              <a:rPr lang="en-GB" sz="1400" dirty="0"/>
              <a:t>EDA  is a data analytics process that aims to understand the data in depth  and learn its different characteristics, often using visual means.</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This allows one to get a better feel for the data and find useful patterns.</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It helps you prepare your dataset for analysis.</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Allows a machine learning to predict our dataset  better.</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Give you more accurate results.</a:t>
            </a:r>
            <a:endParaRPr sz="1400" dirty="0"/>
          </a:p>
          <a:p>
            <a:pPr marL="457200" lvl="0" indent="-317500" algn="l" rtl="0">
              <a:lnSpc>
                <a:spcPct val="150000"/>
              </a:lnSpc>
              <a:spcBef>
                <a:spcPts val="0"/>
              </a:spcBef>
              <a:spcAft>
                <a:spcPts val="0"/>
              </a:spcAft>
              <a:buSzPts val="1400"/>
              <a:buFont typeface="Wingdings" panose="05000000000000000000" pitchFamily="2" charset="2"/>
              <a:buChar char="q"/>
            </a:pPr>
            <a:r>
              <a:rPr lang="en-GB" sz="1400" dirty="0"/>
              <a:t>It also helps us to choose a better machine learning models.</a:t>
            </a:r>
          </a:p>
          <a:p>
            <a:pPr marL="139700" lvl="0" indent="0" algn="l" rtl="0">
              <a:lnSpc>
                <a:spcPct val="150000"/>
              </a:lnSpc>
              <a:spcBef>
                <a:spcPts val="0"/>
              </a:spcBef>
              <a:spcAft>
                <a:spcPts val="0"/>
              </a:spcAft>
              <a:buSzPts val="1400"/>
              <a:buNone/>
            </a:pPr>
            <a:endParaRPr sz="1400" dirty="0"/>
          </a:p>
          <a:p>
            <a:pPr marL="0" lvl="0" indent="0" algn="l" rtl="0">
              <a:lnSpc>
                <a:spcPct val="150000"/>
              </a:lnSpc>
              <a:spcBef>
                <a:spcPts val="1600"/>
              </a:spcBef>
              <a:spcAft>
                <a:spcPts val="1600"/>
              </a:spcAft>
              <a:buNone/>
            </a:pPr>
            <a:r>
              <a:rPr lang="en-GB" sz="1400" b="1" dirty="0"/>
              <a:t>  Visuals:- Bar charts, Scatter plots, histogram, </a:t>
            </a:r>
            <a:r>
              <a:rPr lang="en-GB" sz="1400" b="1" dirty="0" err="1"/>
              <a:t>lineplot</a:t>
            </a:r>
            <a:r>
              <a:rPr lang="en-GB" sz="1400" b="1" dirty="0"/>
              <a:t>.</a:t>
            </a:r>
            <a:endParaRPr sz="1400" b="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5BDBD-ECAF-FCCB-A6F1-ECDC5A2D66F9}"/>
              </a:ext>
            </a:extLst>
          </p:cNvPr>
          <p:cNvSpPr>
            <a:spLocks noGrp="1"/>
          </p:cNvSpPr>
          <p:nvPr>
            <p:ph type="title"/>
          </p:nvPr>
        </p:nvSpPr>
        <p:spPr>
          <a:xfrm>
            <a:off x="1147278" y="345043"/>
            <a:ext cx="7038900" cy="914100"/>
          </a:xfrm>
        </p:spPr>
        <p:txBody>
          <a:bodyPr/>
          <a:lstStyle/>
          <a:p>
            <a:pPr algn="ctr"/>
            <a:r>
              <a:rPr lang="en-IN" b="1" dirty="0"/>
              <a:t>Gender Distribution</a:t>
            </a:r>
            <a:br>
              <a:rPr lang="en-IN" b="1" dirty="0"/>
            </a:br>
            <a:endParaRPr lang="gu-IN" b="1" dirty="0"/>
          </a:p>
        </p:txBody>
      </p:sp>
      <p:sp>
        <p:nvSpPr>
          <p:cNvPr id="3" name="Text Placeholder 2">
            <a:extLst>
              <a:ext uri="{FF2B5EF4-FFF2-40B4-BE49-F238E27FC236}">
                <a16:creationId xmlns:a16="http://schemas.microsoft.com/office/drawing/2014/main" id="{A44228ED-577F-F3F6-1008-02D88D8F5DD3}"/>
              </a:ext>
            </a:extLst>
          </p:cNvPr>
          <p:cNvSpPr>
            <a:spLocks noGrp="1"/>
          </p:cNvSpPr>
          <p:nvPr>
            <p:ph type="body" idx="1"/>
          </p:nvPr>
        </p:nvSpPr>
        <p:spPr>
          <a:xfrm>
            <a:off x="300447" y="1259143"/>
            <a:ext cx="4500153" cy="3559628"/>
          </a:xfrm>
        </p:spPr>
        <p:txBody>
          <a:bodyPr/>
          <a:lstStyle/>
          <a:p>
            <a:endParaRPr lang="gu-IN" dirty="0"/>
          </a:p>
        </p:txBody>
      </p:sp>
      <p:sp>
        <p:nvSpPr>
          <p:cNvPr id="4" name="Text Placeholder 3">
            <a:extLst>
              <a:ext uri="{FF2B5EF4-FFF2-40B4-BE49-F238E27FC236}">
                <a16:creationId xmlns:a16="http://schemas.microsoft.com/office/drawing/2014/main" id="{4E01C3A6-E2D6-697B-677E-B29A9339BF5B}"/>
              </a:ext>
            </a:extLst>
          </p:cNvPr>
          <p:cNvSpPr>
            <a:spLocks noGrp="1"/>
          </p:cNvSpPr>
          <p:nvPr>
            <p:ph type="body" idx="2"/>
          </p:nvPr>
        </p:nvSpPr>
        <p:spPr>
          <a:xfrm>
            <a:off x="5003074" y="1259143"/>
            <a:ext cx="3947301" cy="3559628"/>
          </a:xfrm>
        </p:spPr>
        <p:txBody>
          <a:bodyPr/>
          <a:lstStyle/>
          <a:p>
            <a:pPr>
              <a:buFont typeface="Wingdings" panose="05000000000000000000" pitchFamily="2" charset="2"/>
              <a:buChar char="q"/>
            </a:pPr>
            <a:r>
              <a:rPr lang="en-US" dirty="0"/>
              <a:t>The dataset is imbalanced in terms of gender representation, which could influence model predictions.</a:t>
            </a:r>
          </a:p>
          <a:p>
            <a:pPr>
              <a:buFont typeface="Wingdings" panose="05000000000000000000" pitchFamily="2" charset="2"/>
              <a:buChar char="q"/>
            </a:pPr>
            <a:r>
              <a:rPr lang="en-US" dirty="0"/>
              <a:t>The low count for the "Other" category may require special handling, such as grouping into another category or using techniques to balance representation.</a:t>
            </a:r>
          </a:p>
          <a:p>
            <a:pPr>
              <a:buFont typeface="Wingdings" panose="05000000000000000000" pitchFamily="2" charset="2"/>
              <a:buChar char="q"/>
            </a:pPr>
            <a:r>
              <a:rPr lang="en-US" dirty="0"/>
              <a:t>Gender imbalance might reflect industry trends but could also introduce bias in salary predictions.</a:t>
            </a:r>
          </a:p>
          <a:p>
            <a:pPr>
              <a:buFont typeface="Wingdings" panose="05000000000000000000" pitchFamily="2" charset="2"/>
              <a:buChar char="q"/>
            </a:pPr>
            <a:r>
              <a:rPr lang="en-US" dirty="0"/>
              <a:t>Further analysis may be needed to determine if gender impacts salary predictions significantly.</a:t>
            </a:r>
          </a:p>
          <a:p>
            <a:endParaRPr lang="gu-IN" dirty="0"/>
          </a:p>
        </p:txBody>
      </p:sp>
      <p:pic>
        <p:nvPicPr>
          <p:cNvPr id="6" name="Picture 5">
            <a:extLst>
              <a:ext uri="{FF2B5EF4-FFF2-40B4-BE49-F238E27FC236}">
                <a16:creationId xmlns:a16="http://schemas.microsoft.com/office/drawing/2014/main" id="{FB8FFB3B-66F8-DFC3-F879-F8B42AA09EC0}"/>
              </a:ext>
            </a:extLst>
          </p:cNvPr>
          <p:cNvPicPr>
            <a:picLocks noChangeAspect="1"/>
          </p:cNvPicPr>
          <p:nvPr/>
        </p:nvPicPr>
        <p:blipFill>
          <a:blip r:embed="rId2"/>
          <a:stretch>
            <a:fillRect/>
          </a:stretch>
        </p:blipFill>
        <p:spPr>
          <a:xfrm>
            <a:off x="416485" y="1397539"/>
            <a:ext cx="4155515" cy="3251221"/>
          </a:xfrm>
          <a:prstGeom prst="rect">
            <a:avLst/>
          </a:prstGeom>
        </p:spPr>
      </p:pic>
    </p:spTree>
    <p:extLst>
      <p:ext uri="{BB962C8B-B14F-4D97-AF65-F5344CB8AC3E}">
        <p14:creationId xmlns:p14="http://schemas.microsoft.com/office/powerpoint/2010/main" val="3345571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CEC50-66FC-51FE-EFB0-CAD947ADDABC}"/>
              </a:ext>
            </a:extLst>
          </p:cNvPr>
          <p:cNvSpPr>
            <a:spLocks noGrp="1"/>
          </p:cNvSpPr>
          <p:nvPr>
            <p:ph type="title"/>
          </p:nvPr>
        </p:nvSpPr>
        <p:spPr>
          <a:xfrm>
            <a:off x="1336688" y="402146"/>
            <a:ext cx="7038900" cy="914100"/>
          </a:xfrm>
        </p:spPr>
        <p:txBody>
          <a:bodyPr/>
          <a:lstStyle/>
          <a:p>
            <a:r>
              <a:rPr lang="en-IN" b="1" dirty="0"/>
              <a:t>         Education Level Distribution</a:t>
            </a:r>
            <a:endParaRPr lang="gu-IN" b="1" dirty="0"/>
          </a:p>
        </p:txBody>
      </p:sp>
      <p:sp>
        <p:nvSpPr>
          <p:cNvPr id="3" name="Text Placeholder 2">
            <a:extLst>
              <a:ext uri="{FF2B5EF4-FFF2-40B4-BE49-F238E27FC236}">
                <a16:creationId xmlns:a16="http://schemas.microsoft.com/office/drawing/2014/main" id="{A0935391-C199-F5AD-0E8F-373DA19C351E}"/>
              </a:ext>
            </a:extLst>
          </p:cNvPr>
          <p:cNvSpPr>
            <a:spLocks noGrp="1"/>
          </p:cNvSpPr>
          <p:nvPr>
            <p:ph type="body" idx="1"/>
          </p:nvPr>
        </p:nvSpPr>
        <p:spPr>
          <a:xfrm>
            <a:off x="354678" y="1489172"/>
            <a:ext cx="3999489" cy="3174267"/>
          </a:xfrm>
        </p:spPr>
        <p:txBody>
          <a:bodyPr/>
          <a:lstStyle/>
          <a:p>
            <a:endParaRPr lang="gu-IN" dirty="0"/>
          </a:p>
        </p:txBody>
      </p:sp>
      <p:sp>
        <p:nvSpPr>
          <p:cNvPr id="4" name="Text Placeholder 3">
            <a:extLst>
              <a:ext uri="{FF2B5EF4-FFF2-40B4-BE49-F238E27FC236}">
                <a16:creationId xmlns:a16="http://schemas.microsoft.com/office/drawing/2014/main" id="{11938F5B-609A-FAFB-A7F2-92718DF4B421}"/>
              </a:ext>
            </a:extLst>
          </p:cNvPr>
          <p:cNvSpPr>
            <a:spLocks noGrp="1"/>
          </p:cNvSpPr>
          <p:nvPr>
            <p:ph type="body" idx="2"/>
          </p:nvPr>
        </p:nvSpPr>
        <p:spPr>
          <a:xfrm>
            <a:off x="4789833" y="1453422"/>
            <a:ext cx="3762103" cy="3174267"/>
          </a:xfrm>
        </p:spPr>
        <p:txBody>
          <a:bodyPr/>
          <a:lstStyle/>
          <a:p>
            <a:pPr>
              <a:buFont typeface="Wingdings" panose="05000000000000000000" pitchFamily="2" charset="2"/>
              <a:buChar char="q"/>
            </a:pPr>
            <a:r>
              <a:rPr lang="en-US" dirty="0"/>
              <a:t>Higher education levels </a:t>
            </a:r>
            <a:r>
              <a:rPr lang="en-US" b="1" dirty="0"/>
              <a:t>(Master’s &amp; PhD)</a:t>
            </a:r>
            <a:r>
              <a:rPr lang="en-US" dirty="0"/>
              <a:t> might correlate with </a:t>
            </a:r>
            <a:r>
              <a:rPr lang="en-US" b="1" dirty="0"/>
              <a:t>higher salaries</a:t>
            </a:r>
            <a:r>
              <a:rPr lang="en-US" dirty="0"/>
              <a:t>, as they often lead to specialized and well-paying roles.</a:t>
            </a:r>
          </a:p>
          <a:p>
            <a:pPr>
              <a:buFont typeface="Wingdings" panose="05000000000000000000" pitchFamily="2" charset="2"/>
              <a:buChar char="q"/>
            </a:pPr>
            <a:r>
              <a:rPr lang="en-US" dirty="0"/>
              <a:t>the relatively small number of employees with </a:t>
            </a:r>
            <a:r>
              <a:rPr lang="en-US" b="1" dirty="0"/>
              <a:t>only High School education</a:t>
            </a:r>
            <a:r>
              <a:rPr lang="en-US" dirty="0"/>
              <a:t> could indicate a dataset bias towards </a:t>
            </a:r>
            <a:r>
              <a:rPr lang="en-US" b="1" dirty="0"/>
              <a:t>degree holders</a:t>
            </a:r>
            <a:r>
              <a:rPr lang="en-US" dirty="0"/>
              <a:t>.</a:t>
            </a:r>
          </a:p>
          <a:p>
            <a:pPr>
              <a:buFont typeface="Wingdings" panose="05000000000000000000" pitchFamily="2" charset="2"/>
              <a:buChar char="q"/>
            </a:pPr>
            <a:r>
              <a:rPr lang="en-US" dirty="0"/>
              <a:t>The dataset might </a:t>
            </a:r>
            <a:r>
              <a:rPr lang="en-US" b="1" dirty="0"/>
              <a:t>lack representation</a:t>
            </a:r>
            <a:r>
              <a:rPr lang="en-US" dirty="0"/>
              <a:t> of lower education levels, which could impact the salary prediction model’s ability to generalize across different groups.</a:t>
            </a:r>
            <a:endParaRPr lang="gu-IN" dirty="0"/>
          </a:p>
        </p:txBody>
      </p:sp>
      <p:pic>
        <p:nvPicPr>
          <p:cNvPr id="6" name="Picture 5">
            <a:extLst>
              <a:ext uri="{FF2B5EF4-FFF2-40B4-BE49-F238E27FC236}">
                <a16:creationId xmlns:a16="http://schemas.microsoft.com/office/drawing/2014/main" id="{19DB17F7-5512-256C-8DB1-27A6B419DF9E}"/>
              </a:ext>
            </a:extLst>
          </p:cNvPr>
          <p:cNvPicPr>
            <a:picLocks noChangeAspect="1"/>
          </p:cNvPicPr>
          <p:nvPr/>
        </p:nvPicPr>
        <p:blipFill>
          <a:blip r:embed="rId2"/>
          <a:stretch>
            <a:fillRect/>
          </a:stretch>
        </p:blipFill>
        <p:spPr>
          <a:xfrm>
            <a:off x="354679" y="1489172"/>
            <a:ext cx="3999489" cy="3245765"/>
          </a:xfrm>
          <a:prstGeom prst="rect">
            <a:avLst/>
          </a:prstGeom>
        </p:spPr>
      </p:pic>
    </p:spTree>
    <p:extLst>
      <p:ext uri="{BB962C8B-B14F-4D97-AF65-F5344CB8AC3E}">
        <p14:creationId xmlns:p14="http://schemas.microsoft.com/office/powerpoint/2010/main" val="4181704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9D7C4-F7E3-994D-55B0-F739C5F89853}"/>
              </a:ext>
            </a:extLst>
          </p:cNvPr>
          <p:cNvSpPr>
            <a:spLocks noGrp="1"/>
          </p:cNvSpPr>
          <p:nvPr>
            <p:ph type="title"/>
          </p:nvPr>
        </p:nvSpPr>
        <p:spPr>
          <a:xfrm>
            <a:off x="886020" y="432938"/>
            <a:ext cx="7644026" cy="914100"/>
          </a:xfrm>
        </p:spPr>
        <p:txBody>
          <a:bodyPr/>
          <a:lstStyle/>
          <a:p>
            <a:pPr algn="ctr"/>
            <a:r>
              <a:rPr lang="en-IN" b="1" dirty="0"/>
              <a:t>Salary Distribution Analysis</a:t>
            </a:r>
            <a:endParaRPr lang="gu-IN" b="1" dirty="0"/>
          </a:p>
        </p:txBody>
      </p:sp>
      <p:sp>
        <p:nvSpPr>
          <p:cNvPr id="3" name="Text Placeholder 2">
            <a:extLst>
              <a:ext uri="{FF2B5EF4-FFF2-40B4-BE49-F238E27FC236}">
                <a16:creationId xmlns:a16="http://schemas.microsoft.com/office/drawing/2014/main" id="{69D4EFBE-B904-F7CD-A03F-216084C8F17A}"/>
              </a:ext>
            </a:extLst>
          </p:cNvPr>
          <p:cNvSpPr>
            <a:spLocks noGrp="1"/>
          </p:cNvSpPr>
          <p:nvPr>
            <p:ph type="body" idx="1"/>
          </p:nvPr>
        </p:nvSpPr>
        <p:spPr>
          <a:xfrm>
            <a:off x="285129" y="1463046"/>
            <a:ext cx="4006020" cy="3428993"/>
          </a:xfrm>
        </p:spPr>
        <p:txBody>
          <a:bodyPr/>
          <a:lstStyle/>
          <a:p>
            <a:endParaRPr lang="gu-IN" dirty="0"/>
          </a:p>
        </p:txBody>
      </p:sp>
      <p:sp>
        <p:nvSpPr>
          <p:cNvPr id="4" name="Text Placeholder 3">
            <a:extLst>
              <a:ext uri="{FF2B5EF4-FFF2-40B4-BE49-F238E27FC236}">
                <a16:creationId xmlns:a16="http://schemas.microsoft.com/office/drawing/2014/main" id="{F1D9EEE0-0CDB-76E5-D9F3-56C1396A5814}"/>
              </a:ext>
            </a:extLst>
          </p:cNvPr>
          <p:cNvSpPr>
            <a:spLocks noGrp="1"/>
          </p:cNvSpPr>
          <p:nvPr>
            <p:ph type="body" idx="2"/>
          </p:nvPr>
        </p:nvSpPr>
        <p:spPr>
          <a:xfrm>
            <a:off x="4572001" y="1463045"/>
            <a:ext cx="3764400" cy="3428993"/>
          </a:xfrm>
        </p:spPr>
        <p:txBody>
          <a:bodyPr/>
          <a:lstStyle/>
          <a:p>
            <a:pPr>
              <a:buFont typeface="Wingdings" panose="05000000000000000000" pitchFamily="2" charset="2"/>
              <a:buChar char="q"/>
            </a:pPr>
            <a:r>
              <a:rPr lang="en-US" dirty="0"/>
              <a:t>The histogram represents salary distribution, showing the frequency of different salary ranges.</a:t>
            </a:r>
          </a:p>
          <a:p>
            <a:pPr>
              <a:buFont typeface="Wingdings" panose="05000000000000000000" pitchFamily="2" charset="2"/>
              <a:buChar char="q"/>
            </a:pPr>
            <a:r>
              <a:rPr lang="en-US" b="1" dirty="0"/>
              <a:t>Mean Salary:</a:t>
            </a:r>
            <a:r>
              <a:rPr lang="en-US" dirty="0"/>
              <a:t> 115,329 (green dashed line)</a:t>
            </a:r>
          </a:p>
          <a:p>
            <a:pPr>
              <a:buFont typeface="Wingdings" panose="05000000000000000000" pitchFamily="2" charset="2"/>
              <a:buChar char="q"/>
            </a:pPr>
            <a:r>
              <a:rPr lang="en-US" b="1" dirty="0"/>
              <a:t>Median Salary:</a:t>
            </a:r>
            <a:r>
              <a:rPr lang="en-US" dirty="0"/>
              <a:t> 115,000 (red solid line).</a:t>
            </a:r>
          </a:p>
          <a:p>
            <a:pPr>
              <a:buFont typeface="Wingdings" panose="05000000000000000000" pitchFamily="2" charset="2"/>
              <a:buChar char="q"/>
            </a:pPr>
            <a:r>
              <a:rPr lang="en-US" dirty="0"/>
              <a:t>The distribution appears </a:t>
            </a:r>
            <a:r>
              <a:rPr lang="en-US" b="1" dirty="0"/>
              <a:t>bimodal</a:t>
            </a:r>
            <a:r>
              <a:rPr lang="en-US" dirty="0"/>
              <a:t>, indicating two peaks, suggesting the presence of two salary groups.</a:t>
            </a:r>
          </a:p>
          <a:p>
            <a:pPr>
              <a:buFont typeface="Wingdings" panose="05000000000000000000" pitchFamily="2" charset="2"/>
              <a:buChar char="q"/>
            </a:pPr>
            <a:r>
              <a:rPr lang="en-US" dirty="0"/>
              <a:t>Some skewness is present, but the mean and median are close, implying a relatively balanced distribution.</a:t>
            </a:r>
          </a:p>
          <a:p>
            <a:pPr>
              <a:buFont typeface="Wingdings" panose="05000000000000000000" pitchFamily="2" charset="2"/>
              <a:buChar char="q"/>
            </a:pPr>
            <a:endParaRPr lang="gu-IN" dirty="0"/>
          </a:p>
        </p:txBody>
      </p:sp>
      <p:pic>
        <p:nvPicPr>
          <p:cNvPr id="6" name="Picture 5">
            <a:extLst>
              <a:ext uri="{FF2B5EF4-FFF2-40B4-BE49-F238E27FC236}">
                <a16:creationId xmlns:a16="http://schemas.microsoft.com/office/drawing/2014/main" id="{3AC137AE-0084-53EB-9A23-160E8DD68D9E}"/>
              </a:ext>
            </a:extLst>
          </p:cNvPr>
          <p:cNvPicPr>
            <a:picLocks noChangeAspect="1"/>
          </p:cNvPicPr>
          <p:nvPr/>
        </p:nvPicPr>
        <p:blipFill>
          <a:blip r:embed="rId2"/>
          <a:stretch>
            <a:fillRect/>
          </a:stretch>
        </p:blipFill>
        <p:spPr>
          <a:xfrm>
            <a:off x="285130" y="1463045"/>
            <a:ext cx="4006020" cy="3428994"/>
          </a:xfrm>
          <a:prstGeom prst="rect">
            <a:avLst/>
          </a:prstGeom>
        </p:spPr>
      </p:pic>
    </p:spTree>
    <p:extLst>
      <p:ext uri="{BB962C8B-B14F-4D97-AF65-F5344CB8AC3E}">
        <p14:creationId xmlns:p14="http://schemas.microsoft.com/office/powerpoint/2010/main" val="1162930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CEC946-92EC-48C9-FDAA-E4254460EE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9A7A18-5C21-A0BA-B698-B622A27870F3}"/>
              </a:ext>
            </a:extLst>
          </p:cNvPr>
          <p:cNvSpPr>
            <a:spLocks noGrp="1"/>
          </p:cNvSpPr>
          <p:nvPr>
            <p:ph type="title"/>
          </p:nvPr>
        </p:nvSpPr>
        <p:spPr>
          <a:xfrm>
            <a:off x="751114" y="488457"/>
            <a:ext cx="8000999" cy="914100"/>
          </a:xfrm>
        </p:spPr>
        <p:txBody>
          <a:bodyPr/>
          <a:lstStyle/>
          <a:p>
            <a:r>
              <a:rPr lang="en-US" dirty="0"/>
              <a:t>  </a:t>
            </a:r>
            <a:r>
              <a:rPr lang="en-US" b="1" dirty="0"/>
              <a:t>Comparing Model Predictions to Actual Salaries</a:t>
            </a:r>
            <a:br>
              <a:rPr lang="en-US" dirty="0"/>
            </a:br>
            <a:endParaRPr lang="gu-IN" dirty="0"/>
          </a:p>
        </p:txBody>
      </p:sp>
      <p:sp>
        <p:nvSpPr>
          <p:cNvPr id="3" name="Text Placeholder 2">
            <a:extLst>
              <a:ext uri="{FF2B5EF4-FFF2-40B4-BE49-F238E27FC236}">
                <a16:creationId xmlns:a16="http://schemas.microsoft.com/office/drawing/2014/main" id="{6A58B336-FC26-DDEC-A816-4321BE6403CD}"/>
              </a:ext>
            </a:extLst>
          </p:cNvPr>
          <p:cNvSpPr>
            <a:spLocks noGrp="1"/>
          </p:cNvSpPr>
          <p:nvPr>
            <p:ph type="body" idx="1"/>
          </p:nvPr>
        </p:nvSpPr>
        <p:spPr>
          <a:xfrm>
            <a:off x="213283" y="1469578"/>
            <a:ext cx="3934174" cy="3280172"/>
          </a:xfrm>
        </p:spPr>
        <p:txBody>
          <a:bodyPr/>
          <a:lstStyle/>
          <a:p>
            <a:endParaRPr lang="gu-IN" dirty="0"/>
          </a:p>
        </p:txBody>
      </p:sp>
      <p:sp>
        <p:nvSpPr>
          <p:cNvPr id="4" name="Text Placeholder 3">
            <a:extLst>
              <a:ext uri="{FF2B5EF4-FFF2-40B4-BE49-F238E27FC236}">
                <a16:creationId xmlns:a16="http://schemas.microsoft.com/office/drawing/2014/main" id="{78148C7B-97CC-1569-6853-20E5B2356432}"/>
              </a:ext>
            </a:extLst>
          </p:cNvPr>
          <p:cNvSpPr>
            <a:spLocks noGrp="1"/>
          </p:cNvSpPr>
          <p:nvPr>
            <p:ph type="body" idx="2"/>
          </p:nvPr>
        </p:nvSpPr>
        <p:spPr>
          <a:xfrm>
            <a:off x="4933220" y="1469577"/>
            <a:ext cx="3753579" cy="3337553"/>
          </a:xfrm>
        </p:spPr>
        <p:txBody>
          <a:bodyPr/>
          <a:lstStyle/>
          <a:p>
            <a:pPr>
              <a:buFont typeface="Wingdings" panose="05000000000000000000" pitchFamily="2" charset="2"/>
              <a:buChar char="q"/>
            </a:pPr>
            <a:r>
              <a:rPr lang="en-US" dirty="0"/>
              <a:t>The graph compares actual vs. predicted salaries using Linear Regression, Decision Tree, and Random Forest models.</a:t>
            </a:r>
          </a:p>
          <a:p>
            <a:pPr>
              <a:buFont typeface="Wingdings" panose="05000000000000000000" pitchFamily="2" charset="2"/>
              <a:buChar char="q"/>
            </a:pPr>
            <a:r>
              <a:rPr lang="en-US" dirty="0"/>
              <a:t> Linear Regression underestimates higher salaries, Decision Tree captures variations but overfits, while Random Forest provides the best balance. </a:t>
            </a:r>
          </a:p>
          <a:p>
            <a:pPr>
              <a:buFont typeface="Wingdings" panose="05000000000000000000" pitchFamily="2" charset="2"/>
              <a:buChar char="q"/>
            </a:pPr>
            <a:r>
              <a:rPr lang="en-US" dirty="0"/>
              <a:t>Random Forest is the most reliable model, offering accurate predictions with minimal fluctuations and better confidence.</a:t>
            </a:r>
            <a:endParaRPr lang="gu-IN" dirty="0"/>
          </a:p>
        </p:txBody>
      </p:sp>
      <p:pic>
        <p:nvPicPr>
          <p:cNvPr id="6" name="Picture 5">
            <a:extLst>
              <a:ext uri="{FF2B5EF4-FFF2-40B4-BE49-F238E27FC236}">
                <a16:creationId xmlns:a16="http://schemas.microsoft.com/office/drawing/2014/main" id="{7880965A-6D78-16C4-4003-47A14D2215DE}"/>
              </a:ext>
            </a:extLst>
          </p:cNvPr>
          <p:cNvPicPr>
            <a:picLocks noChangeAspect="1"/>
          </p:cNvPicPr>
          <p:nvPr/>
        </p:nvPicPr>
        <p:blipFill>
          <a:blip r:embed="rId2"/>
          <a:stretch>
            <a:fillRect/>
          </a:stretch>
        </p:blipFill>
        <p:spPr>
          <a:xfrm>
            <a:off x="213283" y="1469579"/>
            <a:ext cx="4358717" cy="3403570"/>
          </a:xfrm>
          <a:prstGeom prst="rect">
            <a:avLst/>
          </a:prstGeom>
        </p:spPr>
      </p:pic>
    </p:spTree>
    <p:extLst>
      <p:ext uri="{BB962C8B-B14F-4D97-AF65-F5344CB8AC3E}">
        <p14:creationId xmlns:p14="http://schemas.microsoft.com/office/powerpoint/2010/main" val="12572433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233CD-E6C9-5605-9E00-886CA60CEBB5}"/>
              </a:ext>
            </a:extLst>
          </p:cNvPr>
          <p:cNvSpPr>
            <a:spLocks noGrp="1"/>
          </p:cNvSpPr>
          <p:nvPr>
            <p:ph type="title"/>
          </p:nvPr>
        </p:nvSpPr>
        <p:spPr/>
        <p:txBody>
          <a:bodyPr/>
          <a:lstStyle/>
          <a:p>
            <a:r>
              <a:rPr lang="en-US" b="1" dirty="0"/>
              <a:t>                   Model Deployment</a:t>
            </a:r>
            <a:br>
              <a:rPr lang="en-US" b="1" dirty="0"/>
            </a:br>
            <a:endParaRPr lang="gu-IN" dirty="0"/>
          </a:p>
        </p:txBody>
      </p:sp>
      <p:sp>
        <p:nvSpPr>
          <p:cNvPr id="3" name="Text Placeholder 2">
            <a:extLst>
              <a:ext uri="{FF2B5EF4-FFF2-40B4-BE49-F238E27FC236}">
                <a16:creationId xmlns:a16="http://schemas.microsoft.com/office/drawing/2014/main" id="{072D4B0A-5E94-8E15-AECF-CD2F46952263}"/>
              </a:ext>
            </a:extLst>
          </p:cNvPr>
          <p:cNvSpPr>
            <a:spLocks noGrp="1"/>
          </p:cNvSpPr>
          <p:nvPr>
            <p:ph type="body" idx="1"/>
          </p:nvPr>
        </p:nvSpPr>
        <p:spPr>
          <a:xfrm>
            <a:off x="1297500" y="1188720"/>
            <a:ext cx="7297860" cy="3290030"/>
          </a:xfrm>
        </p:spPr>
        <p:txBody>
          <a:bodyPr/>
          <a:lstStyle/>
          <a:p>
            <a:pPr>
              <a:buNone/>
            </a:pPr>
            <a:r>
              <a:rPr lang="en-US" sz="1600" b="1" dirty="0"/>
              <a:t>Model Saving:</a:t>
            </a:r>
          </a:p>
          <a:p>
            <a:pPr>
              <a:buNone/>
            </a:pPr>
            <a:endParaRPr lang="en-US" dirty="0"/>
          </a:p>
          <a:p>
            <a:pPr>
              <a:buFont typeface="Wingdings" panose="05000000000000000000" pitchFamily="2" charset="2"/>
              <a:buChar char="q"/>
            </a:pPr>
            <a:r>
              <a:rPr lang="en-US" dirty="0"/>
              <a:t>Trained models are saved using </a:t>
            </a:r>
            <a:r>
              <a:rPr lang="en-US" b="1" dirty="0" err="1"/>
              <a:t>Joblib</a:t>
            </a:r>
            <a:r>
              <a:rPr lang="en-US" dirty="0"/>
              <a:t> for future predictions without retraining.</a:t>
            </a:r>
          </a:p>
          <a:p>
            <a:pPr>
              <a:buFont typeface="Wingdings" panose="05000000000000000000" pitchFamily="2" charset="2"/>
              <a:buChar char="q"/>
            </a:pPr>
            <a:r>
              <a:rPr lang="en-US" dirty="0"/>
              <a:t>Ex. </a:t>
            </a:r>
            <a:r>
              <a:rPr lang="en-US" dirty="0" err="1"/>
              <a:t>joblib.dump</a:t>
            </a:r>
            <a:r>
              <a:rPr lang="en-US" dirty="0"/>
              <a:t>(model, "</a:t>
            </a:r>
            <a:r>
              <a:rPr lang="en-US" dirty="0" err="1"/>
              <a:t>random_forest.pkl</a:t>
            </a:r>
            <a:r>
              <a:rPr lang="en-US" dirty="0"/>
              <a:t>") </a:t>
            </a:r>
          </a:p>
          <a:p>
            <a:endParaRPr lang="en-US" dirty="0"/>
          </a:p>
          <a:p>
            <a:pPr>
              <a:buNone/>
            </a:pPr>
            <a:r>
              <a:rPr lang="en-US" sz="1600" b="1" dirty="0"/>
              <a:t>Deployment Strategy:</a:t>
            </a:r>
          </a:p>
          <a:p>
            <a:pPr>
              <a:buNone/>
            </a:pPr>
            <a:endParaRPr lang="en-US" dirty="0"/>
          </a:p>
          <a:p>
            <a:pPr>
              <a:buFont typeface="Wingdings" panose="05000000000000000000" pitchFamily="2" charset="2"/>
              <a:buChar char="q"/>
            </a:pPr>
            <a:r>
              <a:rPr lang="en-US" b="1" dirty="0"/>
              <a:t>Platform:</a:t>
            </a:r>
            <a:r>
              <a:rPr lang="en-US" dirty="0"/>
              <a:t> Deploying the model using </a:t>
            </a:r>
            <a:r>
              <a:rPr lang="en-US" b="1" dirty="0" err="1"/>
              <a:t>Streamlit</a:t>
            </a:r>
            <a:r>
              <a:rPr lang="en-US" dirty="0"/>
              <a:t> for an interactive web application.</a:t>
            </a:r>
          </a:p>
          <a:p>
            <a:pPr>
              <a:buFont typeface="Wingdings" panose="05000000000000000000" pitchFamily="2" charset="2"/>
              <a:buChar char="q"/>
            </a:pPr>
            <a:r>
              <a:rPr lang="en-US" b="1" dirty="0"/>
              <a:t>User Input:</a:t>
            </a:r>
            <a:r>
              <a:rPr lang="en-US" dirty="0"/>
              <a:t> Users can enter their age, experience, education level, and gender to predict salary.</a:t>
            </a:r>
          </a:p>
          <a:p>
            <a:pPr>
              <a:buFont typeface="Wingdings" panose="05000000000000000000" pitchFamily="2" charset="2"/>
              <a:buChar char="q"/>
            </a:pPr>
            <a:r>
              <a:rPr lang="en-US" b="1" dirty="0"/>
              <a:t>Backend:</a:t>
            </a:r>
            <a:r>
              <a:rPr lang="en-US" dirty="0"/>
              <a:t> The saved model will load and make predictions in real-time.</a:t>
            </a:r>
          </a:p>
          <a:p>
            <a:endParaRPr lang="gu-IN" dirty="0"/>
          </a:p>
        </p:txBody>
      </p:sp>
    </p:spTree>
    <p:extLst>
      <p:ext uri="{BB962C8B-B14F-4D97-AF65-F5344CB8AC3E}">
        <p14:creationId xmlns:p14="http://schemas.microsoft.com/office/powerpoint/2010/main" val="3970881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8"/>
          <p:cNvSpPr txBox="1">
            <a:spLocks noGrp="1"/>
          </p:cNvSpPr>
          <p:nvPr>
            <p:ph type="title"/>
          </p:nvPr>
        </p:nvSpPr>
        <p:spPr>
          <a:xfrm>
            <a:off x="1271375" y="184745"/>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Conclusion &amp; Future </a:t>
            </a:r>
            <a:r>
              <a:rPr lang="en-IN" b="1" dirty="0"/>
              <a:t>Enhancements</a:t>
            </a:r>
            <a:endParaRPr b="1" dirty="0"/>
          </a:p>
        </p:txBody>
      </p:sp>
      <p:sp>
        <p:nvSpPr>
          <p:cNvPr id="303" name="Google Shape;303;p28"/>
          <p:cNvSpPr txBox="1">
            <a:spLocks noGrp="1"/>
          </p:cNvSpPr>
          <p:nvPr>
            <p:ph type="body" idx="1"/>
          </p:nvPr>
        </p:nvSpPr>
        <p:spPr>
          <a:xfrm>
            <a:off x="1123406" y="1162593"/>
            <a:ext cx="7609114" cy="38862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dirty="0"/>
              <a:t>Key Takeaways:-</a:t>
            </a:r>
            <a:endParaRPr sz="1800" b="1" dirty="0"/>
          </a:p>
          <a:p>
            <a:pPr lvl="0" algn="l" rtl="0">
              <a:spcBef>
                <a:spcPts val="1600"/>
              </a:spcBef>
              <a:spcAft>
                <a:spcPts val="0"/>
              </a:spcAft>
              <a:buSzPts val="1300"/>
              <a:buFont typeface="Wingdings" panose="05000000000000000000" pitchFamily="2" charset="2"/>
              <a:buChar char="q"/>
            </a:pPr>
            <a:r>
              <a:rPr lang="en-GB" dirty="0"/>
              <a:t>Machine learning models can accurately predict salaries based on multiple factors.</a:t>
            </a:r>
            <a:endParaRPr dirty="0"/>
          </a:p>
          <a:p>
            <a:pPr lvl="0" algn="l" rtl="0">
              <a:spcBef>
                <a:spcPts val="0"/>
              </a:spcBef>
              <a:spcAft>
                <a:spcPts val="0"/>
              </a:spcAft>
              <a:buSzPts val="1300"/>
              <a:buFont typeface="Wingdings" panose="05000000000000000000" pitchFamily="2" charset="2"/>
              <a:buChar char="q"/>
            </a:pPr>
            <a:r>
              <a:rPr lang="en-GB" dirty="0"/>
              <a:t>Feature selection &amp; data preprocessing play a crucial role in prediction accuracy.</a:t>
            </a:r>
            <a:endParaRPr dirty="0"/>
          </a:p>
          <a:p>
            <a:pPr lvl="0" algn="l" rtl="0">
              <a:spcBef>
                <a:spcPts val="0"/>
              </a:spcBef>
              <a:spcAft>
                <a:spcPts val="0"/>
              </a:spcAft>
              <a:buSzPts val="1300"/>
              <a:buFont typeface="Wingdings" panose="05000000000000000000" pitchFamily="2" charset="2"/>
              <a:buChar char="q"/>
            </a:pPr>
            <a:r>
              <a:rPr lang="en-GB" dirty="0"/>
              <a:t>A deployed web app can provide salary estimates to HR professionals and job seekers.</a:t>
            </a:r>
            <a:endParaRPr dirty="0"/>
          </a:p>
          <a:p>
            <a:pPr marL="0" lvl="0" indent="0" algn="l" rtl="0">
              <a:spcBef>
                <a:spcPts val="1600"/>
              </a:spcBef>
              <a:spcAft>
                <a:spcPts val="0"/>
              </a:spcAft>
              <a:buNone/>
            </a:pPr>
            <a:r>
              <a:rPr lang="en-GB" sz="1800" b="1" dirty="0"/>
              <a:t>Future Improvements:-</a:t>
            </a:r>
          </a:p>
          <a:p>
            <a:pPr marL="285750" lvl="0" indent="-285750" algn="l" rtl="0">
              <a:lnSpc>
                <a:spcPct val="100000"/>
              </a:lnSpc>
              <a:spcBef>
                <a:spcPts val="1600"/>
              </a:spcBef>
              <a:spcAft>
                <a:spcPts val="0"/>
              </a:spcAft>
              <a:buFont typeface="Wingdings" panose="05000000000000000000" pitchFamily="2" charset="2"/>
              <a:buChar char="q"/>
            </a:pPr>
            <a:r>
              <a:rPr lang="en-US" sz="1400" b="1" dirty="0"/>
              <a:t>Feature Engineering:</a:t>
            </a:r>
            <a:r>
              <a:rPr lang="en-US" sz="1400" dirty="0"/>
              <a:t> Introduce additional variables like industry, job role, and location to   improve predictions.</a:t>
            </a:r>
          </a:p>
          <a:p>
            <a:pPr marL="285750" lvl="0" indent="-285750" algn="l" rtl="0">
              <a:lnSpc>
                <a:spcPct val="100000"/>
              </a:lnSpc>
              <a:spcBef>
                <a:spcPts val="1600"/>
              </a:spcBef>
              <a:spcAft>
                <a:spcPts val="0"/>
              </a:spcAft>
              <a:buFont typeface="Wingdings" panose="05000000000000000000" pitchFamily="2" charset="2"/>
              <a:buChar char="q"/>
            </a:pPr>
            <a:r>
              <a:rPr lang="en-US" sz="1400" b="1" dirty="0"/>
              <a:t>Hyperparameter Tuning:</a:t>
            </a:r>
            <a:r>
              <a:rPr lang="en-US" sz="1400" dirty="0"/>
              <a:t> Further optimize models using </a:t>
            </a:r>
            <a:r>
              <a:rPr lang="en-US" sz="1400" b="1" dirty="0" err="1"/>
              <a:t>GridSearchCV</a:t>
            </a:r>
            <a:r>
              <a:rPr lang="en-US" sz="1400" dirty="0"/>
              <a:t> and </a:t>
            </a:r>
            <a:r>
              <a:rPr lang="en-US" sz="1400" b="1" dirty="0"/>
              <a:t>Bayesian Optimization</a:t>
            </a:r>
            <a:r>
              <a:rPr lang="en-US" sz="1400" dirty="0"/>
              <a:t>.</a:t>
            </a:r>
          </a:p>
          <a:p>
            <a:pPr marL="285750" lvl="0" indent="-285750" algn="l" rtl="0">
              <a:lnSpc>
                <a:spcPct val="100000"/>
              </a:lnSpc>
              <a:spcBef>
                <a:spcPts val="1600"/>
              </a:spcBef>
              <a:spcAft>
                <a:spcPts val="0"/>
              </a:spcAft>
              <a:buFont typeface="Wingdings" panose="05000000000000000000" pitchFamily="2" charset="2"/>
              <a:buChar char="q"/>
            </a:pPr>
            <a:r>
              <a:rPr lang="en-US" sz="1400" b="1" dirty="0"/>
              <a:t>Cloud Integration:</a:t>
            </a:r>
            <a:r>
              <a:rPr lang="en-US" sz="1400" dirty="0"/>
              <a:t> Deploy models on </a:t>
            </a:r>
            <a:r>
              <a:rPr lang="en-US" sz="1400" b="1" dirty="0"/>
              <a:t>AWS/GCP</a:t>
            </a:r>
            <a:r>
              <a:rPr lang="en-US" sz="1400" dirty="0"/>
              <a:t> with an API for scalability and real-time data processing.</a:t>
            </a:r>
          </a:p>
          <a:p>
            <a:pPr marL="0" lvl="0" indent="0" algn="l" rtl="0">
              <a:spcBef>
                <a:spcPts val="1600"/>
              </a:spcBef>
              <a:spcAft>
                <a:spcPts val="0"/>
              </a:spcAft>
              <a:buNone/>
            </a:pPr>
            <a:endParaRPr sz="1800" b="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29"/>
          <p:cNvSpPr txBox="1">
            <a:spLocks noGrp="1"/>
          </p:cNvSpPr>
          <p:nvPr>
            <p:ph type="title"/>
          </p:nvPr>
        </p:nvSpPr>
        <p:spPr>
          <a:xfrm>
            <a:off x="645300" y="421025"/>
            <a:ext cx="7851000" cy="430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5300" b="1"/>
              <a:t>Thank you!</a:t>
            </a:r>
            <a:endParaRPr sz="5300" b="1"/>
          </a:p>
        </p:txBody>
      </p:sp>
      <p:sp>
        <p:nvSpPr>
          <p:cNvPr id="309" name="Google Shape;309;p29"/>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18"/>
          <p:cNvSpPr txBox="1">
            <a:spLocks noGrp="1"/>
          </p:cNvSpPr>
          <p:nvPr>
            <p:ph type="title"/>
          </p:nvPr>
        </p:nvSpPr>
        <p:spPr>
          <a:xfrm>
            <a:off x="1297450" y="378525"/>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500" b="1"/>
              <a:t>Introduction</a:t>
            </a:r>
            <a:endParaRPr sz="2500" b="1"/>
          </a:p>
        </p:txBody>
      </p:sp>
      <p:sp>
        <p:nvSpPr>
          <p:cNvPr id="237" name="Google Shape;237;p18"/>
          <p:cNvSpPr txBox="1">
            <a:spLocks noGrp="1"/>
          </p:cNvSpPr>
          <p:nvPr>
            <p:ph type="body" idx="1"/>
          </p:nvPr>
        </p:nvSpPr>
        <p:spPr>
          <a:xfrm>
            <a:off x="1115950" y="1440575"/>
            <a:ext cx="7220400" cy="30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Wingdings" panose="05000000000000000000" pitchFamily="2" charset="2"/>
              <a:buChar char="q"/>
            </a:pPr>
            <a:r>
              <a:rPr lang="en-GB" sz="1400" dirty="0">
                <a:latin typeface="Arial"/>
                <a:ea typeface="Arial"/>
                <a:cs typeface="Arial"/>
                <a:sym typeface="Arial"/>
              </a:rPr>
              <a:t>Salary prediction is a vital aspect  of modern workforce  management, bringing  the gap between employer expectations and employee compensation.</a:t>
            </a:r>
            <a:endParaRPr sz="1400" dirty="0">
              <a:latin typeface="Arial"/>
              <a:ea typeface="Arial"/>
              <a:cs typeface="Arial"/>
              <a:sym typeface="Arial"/>
            </a:endParaRPr>
          </a:p>
          <a:p>
            <a:pPr marL="457200" lvl="0" indent="-317500" algn="l" rtl="0">
              <a:spcBef>
                <a:spcPts val="0"/>
              </a:spcBef>
              <a:spcAft>
                <a:spcPts val="0"/>
              </a:spcAft>
              <a:buSzPts val="1400"/>
              <a:buFont typeface="Wingdings" panose="05000000000000000000" pitchFamily="2" charset="2"/>
              <a:buChar char="q"/>
            </a:pPr>
            <a:r>
              <a:rPr lang="en-GB" sz="1400" dirty="0">
                <a:latin typeface="Arial"/>
                <a:ea typeface="Arial"/>
                <a:cs typeface="Arial"/>
                <a:sym typeface="Arial"/>
              </a:rPr>
              <a:t>It uses machine learning approach to estimate employee  salaries based on various factors like experience, job role, location and education.</a:t>
            </a:r>
            <a:endParaRPr sz="1400" dirty="0">
              <a:latin typeface="Arial"/>
              <a:ea typeface="Arial"/>
              <a:cs typeface="Arial"/>
              <a:sym typeface="Arial"/>
            </a:endParaRPr>
          </a:p>
          <a:p>
            <a:pPr marL="0" lvl="0" indent="0" algn="l" rtl="0">
              <a:spcBef>
                <a:spcPts val="1600"/>
              </a:spcBef>
              <a:spcAft>
                <a:spcPts val="0"/>
              </a:spcAft>
              <a:buNone/>
            </a:pPr>
            <a:r>
              <a:rPr lang="en-GB" sz="1400" b="1" dirty="0">
                <a:latin typeface="Arial"/>
                <a:ea typeface="Arial"/>
                <a:cs typeface="Arial"/>
                <a:sym typeface="Arial"/>
              </a:rPr>
              <a:t>       </a:t>
            </a:r>
            <a:r>
              <a:rPr lang="en-GB" sz="1500" b="1" dirty="0">
                <a:latin typeface="Arial"/>
                <a:ea typeface="Arial"/>
                <a:cs typeface="Arial"/>
                <a:sym typeface="Arial"/>
              </a:rPr>
              <a:t>  Why it is important?</a:t>
            </a:r>
            <a:endParaRPr sz="1500" b="1" dirty="0">
              <a:latin typeface="Arial"/>
              <a:ea typeface="Arial"/>
              <a:cs typeface="Arial"/>
              <a:sym typeface="Arial"/>
            </a:endParaRPr>
          </a:p>
          <a:p>
            <a:pPr marL="457200" lvl="0" indent="-317500" algn="l" rtl="0">
              <a:spcBef>
                <a:spcPts val="1600"/>
              </a:spcBef>
              <a:spcAft>
                <a:spcPts val="0"/>
              </a:spcAft>
              <a:buSzPts val="1400"/>
              <a:buFont typeface="Wingdings" panose="05000000000000000000" pitchFamily="2" charset="2"/>
              <a:buChar char="q"/>
            </a:pPr>
            <a:r>
              <a:rPr lang="en-GB" sz="1400" dirty="0">
                <a:latin typeface="Arial"/>
                <a:ea typeface="Arial"/>
                <a:cs typeface="Arial"/>
                <a:sym typeface="Arial"/>
              </a:rPr>
              <a:t>Ensures fair compensation and reduce bias.</a:t>
            </a:r>
            <a:endParaRPr sz="1400" dirty="0">
              <a:latin typeface="Arial"/>
              <a:ea typeface="Arial"/>
              <a:cs typeface="Arial"/>
              <a:sym typeface="Arial"/>
            </a:endParaRPr>
          </a:p>
          <a:p>
            <a:pPr marL="457200" lvl="0" indent="-317500" algn="l" rtl="0">
              <a:spcBef>
                <a:spcPts val="0"/>
              </a:spcBef>
              <a:spcAft>
                <a:spcPts val="0"/>
              </a:spcAft>
              <a:buSzPts val="1400"/>
              <a:buFont typeface="Wingdings" panose="05000000000000000000" pitchFamily="2" charset="2"/>
              <a:buChar char="q"/>
            </a:pPr>
            <a:r>
              <a:rPr lang="en-GB" sz="1400" dirty="0">
                <a:latin typeface="Arial"/>
                <a:ea typeface="Arial"/>
                <a:cs typeface="Arial"/>
                <a:sym typeface="Arial"/>
              </a:rPr>
              <a:t>Helps in  budgeting and financial planning.</a:t>
            </a:r>
            <a:endParaRPr sz="1400" dirty="0">
              <a:latin typeface="Arial"/>
              <a:ea typeface="Arial"/>
              <a:cs typeface="Arial"/>
              <a:sym typeface="Arial"/>
            </a:endParaRPr>
          </a:p>
          <a:p>
            <a:pPr marL="457200" lvl="0" indent="-317500" algn="l" rtl="0">
              <a:spcBef>
                <a:spcPts val="0"/>
              </a:spcBef>
              <a:spcAft>
                <a:spcPts val="0"/>
              </a:spcAft>
              <a:buSzPts val="1400"/>
              <a:buFont typeface="Wingdings" panose="05000000000000000000" pitchFamily="2" charset="2"/>
              <a:buChar char="q"/>
            </a:pPr>
            <a:r>
              <a:rPr lang="en-GB" sz="1400" dirty="0">
                <a:latin typeface="Arial"/>
                <a:ea typeface="Arial"/>
                <a:cs typeface="Arial"/>
                <a:sym typeface="Arial"/>
              </a:rPr>
              <a:t>Assists job seekers in understanding expected salary ranges.</a:t>
            </a:r>
            <a:endParaRPr sz="1400" dirty="0">
              <a:latin typeface="Arial"/>
              <a:ea typeface="Arial"/>
              <a:cs typeface="Arial"/>
              <a:sym typeface="Arial"/>
            </a:endParaRPr>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9"/>
          <p:cNvSpPr txBox="1">
            <a:spLocks noGrp="1"/>
          </p:cNvSpPr>
          <p:nvPr>
            <p:ph type="title"/>
          </p:nvPr>
        </p:nvSpPr>
        <p:spPr>
          <a:xfrm>
            <a:off x="1297500" y="393750"/>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2500" b="1"/>
              <a:t>Problem Statement</a:t>
            </a:r>
            <a:endParaRPr sz="2500" b="1"/>
          </a:p>
        </p:txBody>
      </p:sp>
      <p:sp>
        <p:nvSpPr>
          <p:cNvPr id="243" name="Google Shape;243;p19"/>
          <p:cNvSpPr txBox="1"/>
          <p:nvPr/>
        </p:nvSpPr>
        <p:spPr>
          <a:xfrm>
            <a:off x="900450" y="176181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4" name="Google Shape;244;p19"/>
          <p:cNvSpPr txBox="1">
            <a:spLocks noGrp="1"/>
          </p:cNvSpPr>
          <p:nvPr>
            <p:ph type="body" idx="1"/>
          </p:nvPr>
        </p:nvSpPr>
        <p:spPr>
          <a:xfrm>
            <a:off x="1633350" y="1707300"/>
            <a:ext cx="6117600" cy="648000"/>
          </a:xfrm>
          <a:prstGeom prst="rect">
            <a:avLst/>
          </a:prstGeom>
        </p:spPr>
        <p:txBody>
          <a:bodyPr spcFirstLastPara="1" wrap="square" lIns="91425" tIns="91425" rIns="91425" bIns="91425" anchor="t" anchorCtr="0">
            <a:spAutoFit/>
          </a:bodyPr>
          <a:lstStyle/>
          <a:p>
            <a:pPr marL="0" lvl="0" indent="0" algn="l" rtl="0">
              <a:spcBef>
                <a:spcPts val="0"/>
              </a:spcBef>
              <a:spcAft>
                <a:spcPts val="1600"/>
              </a:spcAft>
              <a:buNone/>
            </a:pPr>
            <a:r>
              <a:rPr lang="en-GB" sz="1400" b="1">
                <a:solidFill>
                  <a:srgbClr val="FFFFFF"/>
                </a:solidFill>
              </a:rPr>
              <a:t>Inconsistent salary decisions:-</a:t>
            </a:r>
            <a:r>
              <a:rPr lang="en-GB" sz="1400">
                <a:solidFill>
                  <a:srgbClr val="FFFFFF"/>
                </a:solidFill>
              </a:rPr>
              <a:t> Salary determination is often subjective, leading to pay disparities for similar roles and experience.</a:t>
            </a:r>
            <a:endParaRPr sz="1400">
              <a:solidFill>
                <a:srgbClr val="FFFFFF"/>
              </a:solidFill>
            </a:endParaRPr>
          </a:p>
        </p:txBody>
      </p:sp>
      <p:sp>
        <p:nvSpPr>
          <p:cNvPr id="245" name="Google Shape;245;p19"/>
          <p:cNvSpPr txBox="1"/>
          <p:nvPr/>
        </p:nvSpPr>
        <p:spPr>
          <a:xfrm>
            <a:off x="900450" y="266759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46" name="Google Shape;246;p19"/>
          <p:cNvSpPr txBox="1">
            <a:spLocks noGrp="1"/>
          </p:cNvSpPr>
          <p:nvPr>
            <p:ph type="body" idx="1"/>
          </p:nvPr>
        </p:nvSpPr>
        <p:spPr>
          <a:xfrm>
            <a:off x="1633500" y="2667600"/>
            <a:ext cx="611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a:solidFill>
                  <a:srgbClr val="FFFFFF"/>
                </a:solidFill>
              </a:rPr>
              <a:t>Lack of Standarized Benchmarking:- </a:t>
            </a:r>
            <a:r>
              <a:rPr lang="en-GB" sz="1400">
                <a:solidFill>
                  <a:srgbClr val="FFFFFF"/>
                </a:solidFill>
              </a:rPr>
              <a:t>Companies struggle to set competitive and fair salaries without data driven insights.</a:t>
            </a:r>
            <a:endParaRPr sz="1400">
              <a:solidFill>
                <a:srgbClr val="FFFFFF"/>
              </a:solidFill>
            </a:endParaRPr>
          </a:p>
        </p:txBody>
      </p:sp>
      <p:sp>
        <p:nvSpPr>
          <p:cNvPr id="247" name="Google Shape;247;p19"/>
          <p:cNvSpPr txBox="1"/>
          <p:nvPr/>
        </p:nvSpPr>
        <p:spPr>
          <a:xfrm>
            <a:off x="900450" y="3573369"/>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48" name="Google Shape;248;p19"/>
          <p:cNvSpPr txBox="1">
            <a:spLocks noGrp="1"/>
          </p:cNvSpPr>
          <p:nvPr>
            <p:ph type="body" idx="1"/>
          </p:nvPr>
        </p:nvSpPr>
        <p:spPr>
          <a:xfrm>
            <a:off x="1633350" y="3679900"/>
            <a:ext cx="611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400" b="1">
                <a:solidFill>
                  <a:srgbClr val="FFFFFF"/>
                </a:solidFill>
              </a:rPr>
              <a:t>Market Trends and Inflation:- </a:t>
            </a:r>
            <a:r>
              <a:rPr lang="en-GB" sz="1400">
                <a:solidFill>
                  <a:srgbClr val="FFFFFF"/>
                </a:solidFill>
              </a:rPr>
              <a:t> Changing industry demands and economic factors make it difficult to maintain consistent salary structures. </a:t>
            </a:r>
            <a:endParaRPr sz="1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a:spLocks noGrp="1"/>
          </p:cNvSpPr>
          <p:nvPr>
            <p:ph type="title"/>
          </p:nvPr>
        </p:nvSpPr>
        <p:spPr>
          <a:xfrm>
            <a:off x="1297500" y="393750"/>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Project objective</a:t>
            </a:r>
            <a:endParaRPr b="1" dirty="0"/>
          </a:p>
        </p:txBody>
      </p:sp>
      <p:sp>
        <p:nvSpPr>
          <p:cNvPr id="254" name="Google Shape;254;p20"/>
          <p:cNvSpPr txBox="1">
            <a:spLocks noGrp="1"/>
          </p:cNvSpPr>
          <p:nvPr>
            <p:ph type="body" idx="1"/>
          </p:nvPr>
        </p:nvSpPr>
        <p:spPr>
          <a:xfrm>
            <a:off x="4037621" y="1541425"/>
            <a:ext cx="3924192" cy="2684410"/>
          </a:xfrm>
          <a:prstGeom prst="rect">
            <a:avLst/>
          </a:prstGeom>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Wingdings" panose="05000000000000000000" pitchFamily="2" charset="2"/>
              <a:buChar char="q"/>
            </a:pPr>
            <a:r>
              <a:rPr lang="en-GB" sz="1400" dirty="0"/>
              <a:t>Predict employee salaries using machine learning.</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Ensure fair and data-driven salary decisions.</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Assist HR in designing competitive pay structures.</a:t>
            </a:r>
            <a:endParaRPr sz="1400" dirty="0"/>
          </a:p>
          <a:p>
            <a:pPr marL="457200" lvl="0" indent="-317500" algn="l" rtl="0">
              <a:spcBef>
                <a:spcPts val="0"/>
              </a:spcBef>
              <a:spcAft>
                <a:spcPts val="0"/>
              </a:spcAft>
              <a:buSzPts val="1400"/>
              <a:buFont typeface="Wingdings" panose="05000000000000000000" pitchFamily="2" charset="2"/>
              <a:buChar char="q"/>
            </a:pPr>
            <a:r>
              <a:rPr lang="en-GB" sz="1400" dirty="0"/>
              <a:t>Deploy as a web app for real time predictions.</a:t>
            </a:r>
            <a:endParaRPr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1"/>
          <p:cNvSpPr txBox="1">
            <a:spLocks noGrp="1"/>
          </p:cNvSpPr>
          <p:nvPr>
            <p:ph type="title"/>
          </p:nvPr>
        </p:nvSpPr>
        <p:spPr>
          <a:xfrm>
            <a:off x="1284450" y="-153679"/>
            <a:ext cx="6575100" cy="149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Data Collection &amp; Data Preprocessing</a:t>
            </a:r>
            <a:endParaRPr b="1" dirty="0"/>
          </a:p>
        </p:txBody>
      </p:sp>
      <p:sp>
        <p:nvSpPr>
          <p:cNvPr id="260" name="Google Shape;260;p21"/>
          <p:cNvSpPr txBox="1">
            <a:spLocks noGrp="1"/>
          </p:cNvSpPr>
          <p:nvPr>
            <p:ph type="body" idx="1"/>
          </p:nvPr>
        </p:nvSpPr>
        <p:spPr>
          <a:xfrm>
            <a:off x="1080138" y="1031965"/>
            <a:ext cx="7815667" cy="38535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dirty="0">
                <a:solidFill>
                  <a:srgbClr val="FFFFFF"/>
                </a:solidFill>
              </a:rPr>
              <a:t>The salary dataset contains </a:t>
            </a:r>
            <a:r>
              <a:rPr lang="en-GB" sz="1400" b="1" dirty="0">
                <a:solidFill>
                  <a:srgbClr val="FFFFFF"/>
                </a:solidFill>
              </a:rPr>
              <a:t>6704 rows </a:t>
            </a:r>
            <a:r>
              <a:rPr lang="en-GB" sz="1400" dirty="0">
                <a:solidFill>
                  <a:srgbClr val="FFFFFF"/>
                </a:solidFill>
              </a:rPr>
              <a:t>and </a:t>
            </a:r>
            <a:r>
              <a:rPr lang="en-GB" sz="1400" b="1" dirty="0">
                <a:solidFill>
                  <a:srgbClr val="FFFFFF"/>
                </a:solidFill>
              </a:rPr>
              <a:t>6 columns </a:t>
            </a:r>
            <a:r>
              <a:rPr lang="en-GB" sz="1400" dirty="0">
                <a:solidFill>
                  <a:srgbClr val="FFFFFF"/>
                </a:solidFill>
              </a:rPr>
              <a:t> containing  the following data:-</a:t>
            </a:r>
            <a:endParaRPr sz="1400" dirty="0">
              <a:solidFill>
                <a:srgbClr val="FFFFFF"/>
              </a:solidFill>
            </a:endParaRPr>
          </a:p>
          <a:p>
            <a:pPr marL="457200" lvl="0" indent="-317500" algn="l" rtl="0">
              <a:spcBef>
                <a:spcPts val="1600"/>
              </a:spcBef>
              <a:spcAft>
                <a:spcPts val="0"/>
              </a:spcAft>
              <a:buClr>
                <a:srgbClr val="FFFFFF"/>
              </a:buClr>
              <a:buSzPts val="1400"/>
              <a:buAutoNum type="arabicPeriod"/>
            </a:pPr>
            <a:r>
              <a:rPr lang="en-GB" sz="1400" dirty="0">
                <a:solidFill>
                  <a:srgbClr val="FFFFFF"/>
                </a:solidFill>
              </a:rPr>
              <a:t>Age</a:t>
            </a:r>
            <a:endParaRPr sz="1400" dirty="0">
              <a:solidFill>
                <a:srgbClr val="FFFFFF"/>
              </a:solidFill>
            </a:endParaRPr>
          </a:p>
          <a:p>
            <a:pPr marL="457200" lvl="0" indent="-317500" algn="l" rtl="0">
              <a:spcBef>
                <a:spcPts val="0"/>
              </a:spcBef>
              <a:spcAft>
                <a:spcPts val="0"/>
              </a:spcAft>
              <a:buClr>
                <a:srgbClr val="FFFFFF"/>
              </a:buClr>
              <a:buSzPts val="1400"/>
              <a:buAutoNum type="arabicPeriod"/>
            </a:pPr>
            <a:r>
              <a:rPr lang="en-GB" sz="1400" dirty="0">
                <a:solidFill>
                  <a:srgbClr val="FFFFFF"/>
                </a:solidFill>
              </a:rPr>
              <a:t>Gender</a:t>
            </a:r>
            <a:endParaRPr sz="1400" dirty="0">
              <a:solidFill>
                <a:srgbClr val="FFFFFF"/>
              </a:solidFill>
            </a:endParaRPr>
          </a:p>
          <a:p>
            <a:pPr marL="457200" lvl="0" indent="-317500" algn="l" rtl="0">
              <a:spcBef>
                <a:spcPts val="0"/>
              </a:spcBef>
              <a:spcAft>
                <a:spcPts val="0"/>
              </a:spcAft>
              <a:buClr>
                <a:srgbClr val="FFFFFF"/>
              </a:buClr>
              <a:buSzPts val="1400"/>
              <a:buAutoNum type="arabicPeriod"/>
            </a:pPr>
            <a:r>
              <a:rPr lang="en-GB" sz="1400" dirty="0">
                <a:solidFill>
                  <a:srgbClr val="FFFFFF"/>
                </a:solidFill>
              </a:rPr>
              <a:t>Education level</a:t>
            </a:r>
            <a:endParaRPr sz="1400" dirty="0">
              <a:solidFill>
                <a:srgbClr val="FFFFFF"/>
              </a:solidFill>
            </a:endParaRPr>
          </a:p>
          <a:p>
            <a:pPr marL="457200" lvl="0" indent="-317500" algn="l" rtl="0">
              <a:spcBef>
                <a:spcPts val="0"/>
              </a:spcBef>
              <a:spcAft>
                <a:spcPts val="0"/>
              </a:spcAft>
              <a:buClr>
                <a:srgbClr val="FFFFFF"/>
              </a:buClr>
              <a:buSzPts val="1400"/>
              <a:buAutoNum type="arabicPeriod"/>
            </a:pPr>
            <a:r>
              <a:rPr lang="en-GB" sz="1400" dirty="0">
                <a:solidFill>
                  <a:srgbClr val="FFFFFF"/>
                </a:solidFill>
              </a:rPr>
              <a:t>Job title </a:t>
            </a:r>
            <a:endParaRPr sz="1400" dirty="0">
              <a:solidFill>
                <a:srgbClr val="FFFFFF"/>
              </a:solidFill>
            </a:endParaRPr>
          </a:p>
          <a:p>
            <a:pPr marL="457200" lvl="0" indent="-317500" algn="l" rtl="0">
              <a:spcBef>
                <a:spcPts val="0"/>
              </a:spcBef>
              <a:spcAft>
                <a:spcPts val="0"/>
              </a:spcAft>
              <a:buClr>
                <a:srgbClr val="FFFFFF"/>
              </a:buClr>
              <a:buSzPts val="1400"/>
              <a:buAutoNum type="arabicPeriod"/>
            </a:pPr>
            <a:r>
              <a:rPr lang="en-GB" sz="1400" dirty="0">
                <a:solidFill>
                  <a:srgbClr val="FFFFFF"/>
                </a:solidFill>
              </a:rPr>
              <a:t>Years of experience</a:t>
            </a:r>
            <a:endParaRPr sz="1400" dirty="0">
              <a:solidFill>
                <a:srgbClr val="FFFFFF"/>
              </a:solidFill>
            </a:endParaRPr>
          </a:p>
          <a:p>
            <a:pPr marL="457200" lvl="0" indent="-317500" algn="l" rtl="0">
              <a:spcBef>
                <a:spcPts val="0"/>
              </a:spcBef>
              <a:spcAft>
                <a:spcPts val="0"/>
              </a:spcAft>
              <a:buClr>
                <a:srgbClr val="FFFFFF"/>
              </a:buClr>
              <a:buSzPts val="1400"/>
              <a:buAutoNum type="arabicPeriod"/>
            </a:pPr>
            <a:r>
              <a:rPr lang="en-GB" sz="1400" dirty="0">
                <a:solidFill>
                  <a:srgbClr val="FFFFFF"/>
                </a:solidFill>
              </a:rPr>
              <a:t>Salary.</a:t>
            </a:r>
            <a:endParaRPr sz="1400" dirty="0">
              <a:solidFill>
                <a:srgbClr val="FFFFFF"/>
              </a:solidFill>
            </a:endParaRPr>
          </a:p>
          <a:p>
            <a:pPr marL="0" lvl="0" indent="0" algn="l" rtl="0">
              <a:spcBef>
                <a:spcPts val="1600"/>
              </a:spcBef>
              <a:spcAft>
                <a:spcPts val="0"/>
              </a:spcAft>
              <a:buNone/>
            </a:pPr>
            <a:r>
              <a:rPr lang="en-US" sz="1400" dirty="0">
                <a:solidFill>
                  <a:srgbClr val="FFFFFF"/>
                </a:solidFill>
              </a:rPr>
              <a:t>Preprocessing of data includes handling info of data, unique values, duplication values in data, finding null values and describe data which shows the total values, min, average and max values of the data.</a:t>
            </a:r>
          </a:p>
          <a:p>
            <a:pPr marL="0" lvl="0" indent="0" algn="l" rtl="0">
              <a:spcBef>
                <a:spcPts val="1600"/>
              </a:spcBef>
              <a:spcAft>
                <a:spcPts val="0"/>
              </a:spcAft>
              <a:buNone/>
            </a:pPr>
            <a:r>
              <a:rPr lang="en-US" sz="1400" b="1" dirty="0"/>
              <a:t>Libraries Used:</a:t>
            </a:r>
            <a:r>
              <a:rPr lang="en-US" sz="1400" dirty="0"/>
              <a:t> Pandas, NumPy, Scikit-learn, Matplotlib, Seaborn, </a:t>
            </a:r>
            <a:r>
              <a:rPr lang="en-US" sz="1400" dirty="0" err="1"/>
              <a:t>joblib</a:t>
            </a:r>
            <a:endParaRPr lang="en-US" sz="1400" dirty="0"/>
          </a:p>
          <a:p>
            <a:pPr marL="0" lvl="0" indent="0" algn="l" rtl="0">
              <a:spcBef>
                <a:spcPts val="1600"/>
              </a:spcBef>
              <a:spcAft>
                <a:spcPts val="0"/>
              </a:spcAft>
              <a:buNone/>
            </a:pPr>
            <a:endParaRPr lang="en-US" sz="1400" dirty="0">
              <a:solidFill>
                <a:srgbClr val="FFFFFF"/>
              </a:solidFill>
            </a:endParaRPr>
          </a:p>
          <a:p>
            <a:pPr marL="457200" lvl="0" indent="0" algn="l" rtl="0">
              <a:spcBef>
                <a:spcPts val="1600"/>
              </a:spcBef>
              <a:spcAft>
                <a:spcPts val="1600"/>
              </a:spcAft>
              <a:buNone/>
            </a:pPr>
            <a:endParaRPr sz="1400" dirty="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23"/>
          <p:cNvSpPr txBox="1">
            <a:spLocks noGrp="1"/>
          </p:cNvSpPr>
          <p:nvPr>
            <p:ph type="title"/>
          </p:nvPr>
        </p:nvSpPr>
        <p:spPr>
          <a:xfrm>
            <a:off x="1052550" y="263050"/>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Model Selection and Training</a:t>
            </a:r>
            <a:endParaRPr b="1" dirty="0"/>
          </a:p>
        </p:txBody>
      </p:sp>
      <p:sp>
        <p:nvSpPr>
          <p:cNvPr id="272" name="Google Shape;272;p23"/>
          <p:cNvSpPr txBox="1">
            <a:spLocks noGrp="1"/>
          </p:cNvSpPr>
          <p:nvPr>
            <p:ph type="body" idx="1"/>
          </p:nvPr>
        </p:nvSpPr>
        <p:spPr>
          <a:xfrm>
            <a:off x="1486910" y="1319349"/>
            <a:ext cx="7265203" cy="3879668"/>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r>
              <a:rPr lang="en-GB" sz="1600" b="1" dirty="0"/>
              <a:t>Model Selection Process:- </a:t>
            </a:r>
          </a:p>
          <a:p>
            <a:pPr marL="0" lvl="0" indent="0" algn="l" rtl="0">
              <a:lnSpc>
                <a:spcPct val="100000"/>
              </a:lnSpc>
              <a:spcBef>
                <a:spcPts val="1600"/>
              </a:spcBef>
              <a:spcAft>
                <a:spcPts val="0"/>
              </a:spcAft>
              <a:buNone/>
            </a:pPr>
            <a:endParaRPr lang="en-GB" sz="1400" b="1" dirty="0"/>
          </a:p>
          <a:p>
            <a:pPr>
              <a:lnSpc>
                <a:spcPct val="100000"/>
              </a:lnSpc>
              <a:buFont typeface="Wingdings" panose="05000000000000000000" pitchFamily="2" charset="2"/>
              <a:buChar char="q"/>
            </a:pPr>
            <a:r>
              <a:rPr lang="en-US" b="1" dirty="0"/>
              <a:t>  Linear Regression</a:t>
            </a:r>
            <a:r>
              <a:rPr lang="en-US" dirty="0"/>
              <a:t>:</a:t>
            </a:r>
          </a:p>
          <a:p>
            <a:pPr marL="146050" indent="0">
              <a:buNone/>
            </a:pPr>
            <a:r>
              <a:rPr lang="en-US" dirty="0"/>
              <a:t>               Assumes a linear relationship between input features and salary.                </a:t>
            </a:r>
          </a:p>
          <a:p>
            <a:pPr marL="146050" indent="0">
              <a:buNone/>
            </a:pPr>
            <a:r>
              <a:rPr lang="en-US" dirty="0"/>
              <a:t>               Sensitive to outliers.</a:t>
            </a:r>
          </a:p>
          <a:p>
            <a:pPr>
              <a:buFont typeface="Wingdings" panose="05000000000000000000" pitchFamily="2" charset="2"/>
              <a:buChar char="§"/>
            </a:pPr>
            <a:endParaRPr lang="en-US" dirty="0"/>
          </a:p>
          <a:p>
            <a:pPr>
              <a:buFont typeface="Wingdings" panose="05000000000000000000" pitchFamily="2" charset="2"/>
              <a:buChar char="q"/>
            </a:pPr>
            <a:r>
              <a:rPr lang="en-US" b="1" dirty="0"/>
              <a:t>Decision Tree Regression</a:t>
            </a:r>
            <a:r>
              <a:rPr lang="en-US" dirty="0"/>
              <a:t>:</a:t>
            </a:r>
          </a:p>
          <a:p>
            <a:pPr marL="146050" indent="0">
              <a:buNone/>
            </a:pPr>
            <a:r>
              <a:rPr lang="en-US" dirty="0"/>
              <a:t>              Splits data into nodes based on conditions.</a:t>
            </a:r>
          </a:p>
          <a:p>
            <a:pPr marL="146050" indent="0">
              <a:buNone/>
            </a:pPr>
            <a:r>
              <a:rPr lang="en-US" dirty="0"/>
              <a:t>              Can lead to overfitting if not pruned properly.</a:t>
            </a:r>
          </a:p>
          <a:p>
            <a:pPr>
              <a:buFont typeface="Wingdings" panose="05000000000000000000" pitchFamily="2" charset="2"/>
              <a:buChar char="§"/>
            </a:pPr>
            <a:endParaRPr lang="en-US" dirty="0"/>
          </a:p>
          <a:p>
            <a:pPr>
              <a:buFont typeface="Wingdings" panose="05000000000000000000" pitchFamily="2" charset="2"/>
              <a:buChar char="q"/>
            </a:pPr>
            <a:r>
              <a:rPr lang="en-US" b="1" dirty="0"/>
              <a:t>Random Forest Regression</a:t>
            </a:r>
            <a:r>
              <a:rPr lang="en-US" dirty="0"/>
              <a:t>:</a:t>
            </a:r>
          </a:p>
          <a:p>
            <a:pPr marL="146050" indent="0">
              <a:buNone/>
            </a:pPr>
            <a:r>
              <a:rPr lang="en-US" dirty="0"/>
              <a:t>               Uses multiple decision trees and averages results.</a:t>
            </a:r>
          </a:p>
          <a:p>
            <a:pPr marL="146050" indent="0">
              <a:buNone/>
            </a:pPr>
            <a:r>
              <a:rPr lang="en-US" dirty="0"/>
              <a:t>               More robust and less prone to overfitting.</a:t>
            </a:r>
          </a:p>
          <a:p>
            <a:pPr marL="0" lvl="0" indent="0" algn="l" rtl="0">
              <a:spcBef>
                <a:spcPts val="1600"/>
              </a:spcBef>
              <a:spcAft>
                <a:spcPts val="0"/>
              </a:spcAft>
              <a:buNone/>
            </a:pPr>
            <a:endParaRPr sz="14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24"/>
          <p:cNvSpPr txBox="1">
            <a:spLocks noGrp="1"/>
          </p:cNvSpPr>
          <p:nvPr>
            <p:ph type="title"/>
          </p:nvPr>
        </p:nvSpPr>
        <p:spPr>
          <a:xfrm>
            <a:off x="1264842" y="387217"/>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Model Selection and Training</a:t>
            </a:r>
            <a:endParaRPr b="1" dirty="0"/>
          </a:p>
        </p:txBody>
      </p:sp>
      <p:sp>
        <p:nvSpPr>
          <p:cNvPr id="278" name="Google Shape;278;p24"/>
          <p:cNvSpPr txBox="1">
            <a:spLocks noGrp="1"/>
          </p:cNvSpPr>
          <p:nvPr>
            <p:ph type="body" idx="1"/>
          </p:nvPr>
        </p:nvSpPr>
        <p:spPr>
          <a:xfrm>
            <a:off x="1362813" y="1455649"/>
            <a:ext cx="7532991" cy="2976783"/>
          </a:xfrm>
          <a:prstGeom prst="rect">
            <a:avLst/>
          </a:prstGeom>
        </p:spPr>
        <p:txBody>
          <a:bodyPr spcFirstLastPara="1" wrap="square" lIns="91425" tIns="91425" rIns="91425" bIns="91425" anchor="t" anchorCtr="0">
            <a:noAutofit/>
          </a:bodyPr>
          <a:lstStyle/>
          <a:p>
            <a:pPr marL="0" lvl="0" indent="0" algn="l" rtl="0">
              <a:lnSpc>
                <a:spcPct val="100000"/>
              </a:lnSpc>
              <a:spcBef>
                <a:spcPts val="1600"/>
              </a:spcBef>
              <a:spcAft>
                <a:spcPts val="0"/>
              </a:spcAft>
              <a:buNone/>
            </a:pPr>
            <a:r>
              <a:rPr lang="en-GB" sz="1600" b="1" dirty="0"/>
              <a:t>Model Training :-</a:t>
            </a:r>
          </a:p>
          <a:p>
            <a:pPr marL="0" lvl="0" indent="0" algn="l" rtl="0">
              <a:lnSpc>
                <a:spcPct val="100000"/>
              </a:lnSpc>
              <a:spcBef>
                <a:spcPts val="1600"/>
              </a:spcBef>
              <a:spcAft>
                <a:spcPts val="0"/>
              </a:spcAft>
              <a:buNone/>
            </a:pPr>
            <a:endParaRPr lang="en-US" sz="1800" dirty="0">
              <a:latin typeface="Cambria" panose="02040503050406030204" pitchFamily="18" charset="0"/>
              <a:ea typeface="Cambria" panose="02040503050406030204" pitchFamily="18" charset="0"/>
              <a:cs typeface="Shruti" panose="020B0502040204020203" pitchFamily="34" charset="0"/>
            </a:endParaRPr>
          </a:p>
          <a:p>
            <a:pPr marL="914400">
              <a:lnSpc>
                <a:spcPct val="100000"/>
              </a:lnSpc>
              <a:spcAft>
                <a:spcPts val="800"/>
              </a:spcAft>
              <a:buFont typeface="Wingdings" panose="05000000000000000000" pitchFamily="2" charset="2"/>
              <a:buChar char="q"/>
            </a:pPr>
            <a:r>
              <a:rPr lang="en-US" sz="1400" dirty="0">
                <a:effectLst/>
                <a:latin typeface="Lato" panose="020F0502020204030203" pitchFamily="34" charset="0"/>
                <a:ea typeface="Lato" panose="020F0502020204030203" pitchFamily="34" charset="0"/>
                <a:cs typeface="Lato" panose="020F0502020204030203" pitchFamily="34" charset="0"/>
              </a:rPr>
              <a:t>Split the dataset into training (80%) and testing (20%) sets.</a:t>
            </a:r>
          </a:p>
          <a:p>
            <a:pPr marL="914400">
              <a:lnSpc>
                <a:spcPct val="100000"/>
              </a:lnSpc>
              <a:spcAft>
                <a:spcPts val="800"/>
              </a:spcAft>
              <a:buFont typeface="Wingdings" panose="05000000000000000000" pitchFamily="2" charset="2"/>
              <a:buChar char="q"/>
            </a:pPr>
            <a:r>
              <a:rPr lang="en-US" sz="1400" dirty="0">
                <a:effectLst/>
                <a:latin typeface="Lato" panose="020F0502020204030203" pitchFamily="34" charset="0"/>
                <a:ea typeface="Lato" panose="020F0502020204030203" pitchFamily="34" charset="0"/>
                <a:cs typeface="Lato" panose="020F0502020204030203" pitchFamily="34" charset="0"/>
              </a:rPr>
              <a:t>Train models using Scikit-learn.</a:t>
            </a:r>
          </a:p>
          <a:p>
            <a:pPr marL="889000" indent="-285750">
              <a:lnSpc>
                <a:spcPct val="100000"/>
              </a:lnSpc>
              <a:spcAft>
                <a:spcPts val="800"/>
              </a:spcAft>
              <a:buFont typeface="Wingdings" panose="05000000000000000000" pitchFamily="2" charset="2"/>
              <a:buChar char="q"/>
            </a:pPr>
            <a:r>
              <a:rPr lang="en-US" sz="1400" dirty="0">
                <a:effectLst/>
                <a:latin typeface="Lato" panose="020F0502020204030203" pitchFamily="34" charset="0"/>
                <a:ea typeface="Lato" panose="020F0502020204030203" pitchFamily="34" charset="0"/>
                <a:cs typeface="Lato" panose="020F0502020204030203" pitchFamily="34" charset="0"/>
              </a:rPr>
              <a:t>Use fit() method to train each model on training data.</a:t>
            </a:r>
          </a:p>
          <a:p>
            <a:pPr marL="889000" indent="-285750">
              <a:lnSpc>
                <a:spcPct val="100000"/>
              </a:lnSpc>
              <a:spcAft>
                <a:spcPts val="800"/>
              </a:spcAft>
              <a:buFont typeface="Wingdings" panose="05000000000000000000" pitchFamily="2" charset="2"/>
              <a:buChar char="q"/>
            </a:pPr>
            <a:r>
              <a:rPr lang="en-US" sz="1400" dirty="0">
                <a:latin typeface="Lato" panose="020F0502020204030203" pitchFamily="34" charset="0"/>
                <a:ea typeface="Lato" panose="020F0502020204030203" pitchFamily="34" charset="0"/>
                <a:cs typeface="Lato" panose="020F0502020204030203" pitchFamily="34" charset="0"/>
              </a:rPr>
              <a:t>Tune hyperparameters using Grid Search or Random Search.</a:t>
            </a:r>
            <a:endParaRPr lang="en-US" sz="1400" dirty="0">
              <a:effectLst/>
              <a:latin typeface="Lato" panose="020F0502020204030203" pitchFamily="34" charset="0"/>
              <a:ea typeface="Lato" panose="020F0502020204030203" pitchFamily="34" charset="0"/>
              <a:cs typeface="Lato" panose="020F0502020204030203" pitchFamily="34" charset="0"/>
            </a:endParaRPr>
          </a:p>
          <a:p>
            <a:pPr marL="0" lvl="0" indent="0">
              <a:lnSpc>
                <a:spcPct val="107000"/>
              </a:lnSpc>
              <a:spcAft>
                <a:spcPts val="800"/>
              </a:spcAft>
              <a:buSzPts val="1000"/>
              <a:buNone/>
              <a:tabLst>
                <a:tab pos="457200" algn="l"/>
              </a:tabLst>
            </a:pPr>
            <a:endParaRPr lang="en-US" sz="1400" dirty="0">
              <a:latin typeface="Lato" panose="020F0502020204030203" pitchFamily="34" charset="0"/>
              <a:ea typeface="Lato" panose="020F0502020204030203" pitchFamily="34" charset="0"/>
              <a:cs typeface="Lato" panose="020F0502020204030203" pitchFamily="34" charset="0"/>
            </a:endParaRPr>
          </a:p>
          <a:p>
            <a:pPr marL="457200" lvl="1" indent="0">
              <a:lnSpc>
                <a:spcPct val="107000"/>
              </a:lnSpc>
              <a:spcAft>
                <a:spcPts val="800"/>
              </a:spcAft>
              <a:buSzPts val="1000"/>
              <a:buNone/>
              <a:tabLst>
                <a:tab pos="914400" algn="l"/>
              </a:tabLst>
            </a:pPr>
            <a:endParaRPr lang="en-US" sz="1100" dirty="0">
              <a:effectLst/>
              <a:latin typeface="Cambria" panose="02040503050406030204" pitchFamily="18" charset="0"/>
              <a:ea typeface="Cambria" panose="02040503050406030204" pitchFamily="18" charset="0"/>
              <a:cs typeface="Times New Roman" panose="02020603050405020304" pitchFamily="18" charset="0"/>
            </a:endParaRPr>
          </a:p>
          <a:p>
            <a:pPr marL="457200" lvl="1" indent="0">
              <a:lnSpc>
                <a:spcPct val="107000"/>
              </a:lnSpc>
              <a:spcAft>
                <a:spcPts val="800"/>
              </a:spcAft>
              <a:buSzPts val="1000"/>
              <a:buNone/>
              <a:tabLst>
                <a:tab pos="914400" algn="l"/>
              </a:tabLst>
            </a:pPr>
            <a:endParaRPr lang="en-US" dirty="0">
              <a:latin typeface="Cambria" panose="02040503050406030204" pitchFamily="18" charset="0"/>
              <a:ea typeface="Cambria" panose="02040503050406030204" pitchFamily="18" charset="0"/>
              <a:cs typeface="Times New Roman" panose="02020603050405020304" pitchFamily="18" charset="0"/>
            </a:endParaRPr>
          </a:p>
          <a:p>
            <a:pPr marL="457200" lvl="1" indent="0">
              <a:lnSpc>
                <a:spcPct val="107000"/>
              </a:lnSpc>
              <a:spcAft>
                <a:spcPts val="800"/>
              </a:spcAft>
              <a:buSzPts val="1000"/>
              <a:buNone/>
              <a:tabLst>
                <a:tab pos="914400" algn="l"/>
              </a:tabLst>
            </a:pPr>
            <a:r>
              <a:rPr lang="en-US" sz="1100" dirty="0">
                <a:effectLst/>
                <a:latin typeface="Cambria" panose="02040503050406030204" pitchFamily="18" charset="0"/>
                <a:ea typeface="Cambria" panose="02040503050406030204" pitchFamily="18" charset="0"/>
                <a:cs typeface="Times New Roman" panose="02020603050405020304" pitchFamily="18" charset="0"/>
              </a:rPr>
              <a:t>Decision Tree: </a:t>
            </a:r>
            <a:r>
              <a:rPr lang="en-US" sz="1100" dirty="0" err="1">
                <a:effectLst/>
                <a:latin typeface="Cambria" panose="02040503050406030204" pitchFamily="18" charset="0"/>
                <a:ea typeface="Cambria" panose="02040503050406030204" pitchFamily="18" charset="0"/>
                <a:cs typeface="Times New Roman" panose="02020603050405020304" pitchFamily="18" charset="0"/>
              </a:rPr>
              <a:t>max_depth</a:t>
            </a:r>
            <a:r>
              <a:rPr lang="en-US" sz="1100" dirty="0">
                <a:effectLst/>
                <a:latin typeface="Cambria" panose="02040503050406030204" pitchFamily="18" charset="0"/>
                <a:ea typeface="Cambria" panose="02040503050406030204" pitchFamily="18" charset="0"/>
                <a:cs typeface="Times New Roman" panose="02020603050405020304" pitchFamily="18" charset="0"/>
              </a:rPr>
              <a:t>, </a:t>
            </a:r>
            <a:r>
              <a:rPr lang="en-US" sz="1100" dirty="0" err="1">
                <a:effectLst/>
                <a:latin typeface="Cambria" panose="02040503050406030204" pitchFamily="18" charset="0"/>
                <a:ea typeface="Cambria" panose="02040503050406030204" pitchFamily="18" charset="0"/>
                <a:cs typeface="Times New Roman" panose="02020603050405020304" pitchFamily="18" charset="0"/>
              </a:rPr>
              <a:t>min_samples_splitRandom</a:t>
            </a:r>
            <a:r>
              <a:rPr lang="en-US" sz="1100" dirty="0">
                <a:effectLst/>
                <a:latin typeface="Cambria" panose="02040503050406030204" pitchFamily="18" charset="0"/>
                <a:ea typeface="Cambria" panose="02040503050406030204" pitchFamily="18" charset="0"/>
                <a:cs typeface="Times New Roman" panose="02020603050405020304" pitchFamily="18" charset="0"/>
              </a:rPr>
              <a:t> Forest: </a:t>
            </a:r>
            <a:r>
              <a:rPr lang="en-US" sz="1100" dirty="0" err="1">
                <a:effectLst/>
                <a:latin typeface="Cambria" panose="02040503050406030204" pitchFamily="18" charset="0"/>
                <a:ea typeface="Cambria" panose="02040503050406030204" pitchFamily="18" charset="0"/>
                <a:cs typeface="Times New Roman" panose="02020603050405020304" pitchFamily="18" charset="0"/>
              </a:rPr>
              <a:t>n_estimators</a:t>
            </a:r>
            <a:r>
              <a:rPr lang="en-US" sz="1100" dirty="0">
                <a:effectLst/>
                <a:latin typeface="Cambria" panose="02040503050406030204" pitchFamily="18" charset="0"/>
                <a:ea typeface="Cambria" panose="02040503050406030204" pitchFamily="18" charset="0"/>
                <a:cs typeface="Times New Roman" panose="02020603050405020304" pitchFamily="18" charset="0"/>
              </a:rPr>
              <a:t>, </a:t>
            </a:r>
            <a:r>
              <a:rPr lang="en-US" sz="1100" dirty="0" err="1">
                <a:effectLst/>
                <a:latin typeface="Cambria" panose="02040503050406030204" pitchFamily="18" charset="0"/>
                <a:ea typeface="Cambria" panose="02040503050406030204" pitchFamily="18" charset="0"/>
                <a:cs typeface="Times New Roman" panose="02020603050405020304" pitchFamily="18" charset="0"/>
              </a:rPr>
              <a:t>max_features</a:t>
            </a:r>
            <a:endParaRPr lang="en-US" sz="1100" dirty="0">
              <a:effectLst/>
              <a:latin typeface="Cambria" panose="02040503050406030204" pitchFamily="18" charset="0"/>
              <a:ea typeface="Cambria" panose="02040503050406030204" pitchFamily="18" charset="0"/>
              <a:cs typeface="Times New Roman" panose="02020603050405020304" pitchFamily="18" charset="0"/>
            </a:endParaRPr>
          </a:p>
          <a:p>
            <a:pPr marL="603250" indent="0">
              <a:lnSpc>
                <a:spcPct val="100000"/>
              </a:lnSpc>
              <a:spcAft>
                <a:spcPts val="800"/>
              </a:spcAft>
              <a:buNone/>
            </a:pPr>
            <a:endParaRPr lang="en-US" sz="1400" dirty="0">
              <a:effectLst/>
              <a:latin typeface="Lato" panose="020F0502020204030203" pitchFamily="34" charset="0"/>
              <a:ea typeface="Lato" panose="020F0502020204030203" pitchFamily="34" charset="0"/>
              <a:cs typeface="Lato" panose="020F0502020204030203" pitchFamily="34" charset="0"/>
            </a:endParaRPr>
          </a:p>
          <a:p>
            <a:pPr marL="457200" lvl="0" indent="-311150" algn="l" rtl="0">
              <a:spcBef>
                <a:spcPts val="0"/>
              </a:spcBef>
              <a:spcAft>
                <a:spcPts val="0"/>
              </a:spcAft>
              <a:buSzPts val="1300"/>
              <a:buChar char="●"/>
            </a:pPr>
            <a:endParaRPr dirty="0"/>
          </a:p>
          <a:p>
            <a:pPr marL="457200" lvl="0" indent="0" algn="l" rtl="0">
              <a:spcBef>
                <a:spcPts val="1600"/>
              </a:spcBef>
              <a:spcAft>
                <a:spcPts val="1600"/>
              </a:spcAft>
              <a:buNone/>
            </a:pPr>
            <a:endParaRPr dirty="0"/>
          </a:p>
        </p:txBody>
      </p:sp>
      <p:sp>
        <p:nvSpPr>
          <p:cNvPr id="3" name="Rectangle 2">
            <a:extLst>
              <a:ext uri="{FF2B5EF4-FFF2-40B4-BE49-F238E27FC236}">
                <a16:creationId xmlns:a16="http://schemas.microsoft.com/office/drawing/2014/main" id="{F9ABF78A-E3B2-EB51-B701-A8A8E7036F87}"/>
              </a:ext>
            </a:extLst>
          </p:cNvPr>
          <p:cNvSpPr>
            <a:spLocks noChangeArrowheads="1"/>
          </p:cNvSpPr>
          <p:nvPr/>
        </p:nvSpPr>
        <p:spPr bwMode="auto">
          <a:xfrm>
            <a:off x="933995" y="1931517"/>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gu-IN" altLang="gu-IN" sz="1800" b="0" i="0" u="none" strike="noStrike" cap="none" normalizeH="0" baseline="0" dirty="0">
              <a:ln>
                <a:noFill/>
              </a:ln>
              <a:solidFill>
                <a:schemeClr val="bg1"/>
              </a:solidFill>
              <a:effectLst/>
              <a:latin typeface="Arial" panose="020B0604020202020204" pitchFamily="34" charset="0"/>
            </a:endParaRPr>
          </a:p>
        </p:txBody>
      </p:sp>
      <p:sp>
        <p:nvSpPr>
          <p:cNvPr id="4" name="Rectangle 3">
            <a:extLst>
              <a:ext uri="{FF2B5EF4-FFF2-40B4-BE49-F238E27FC236}">
                <a16:creationId xmlns:a16="http://schemas.microsoft.com/office/drawing/2014/main" id="{6845E67C-0B68-56AC-1ABC-665D26E7CF33}"/>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gu-IN" altLang="gu-IN" sz="1800" b="0" i="0" u="none" strike="noStrike" cap="none" normalizeH="0" baseline="0">
                <a:ln>
                  <a:noFill/>
                </a:ln>
                <a:solidFill>
                  <a:schemeClr val="tx1"/>
                </a:solidFill>
                <a:effectLst/>
                <a:latin typeface="Arial" panose="020B0604020202020204" pitchFamily="34" charset="0"/>
              </a:rPr>
              <a:t>Use </a:t>
            </a:r>
            <a:r>
              <a:rPr kumimoji="0" lang="gu-IN" altLang="gu-IN" sz="1000" b="0" i="0" u="none" strike="noStrike" cap="none" normalizeH="0" baseline="0">
                <a:ln>
                  <a:noFill/>
                </a:ln>
                <a:solidFill>
                  <a:schemeClr val="tx1"/>
                </a:solidFill>
                <a:effectLst/>
                <a:latin typeface="Arial Unicode MS" panose="020B0604020202020204" pitchFamily="34" charset="-128"/>
              </a:rPr>
              <a:t>fit()</a:t>
            </a:r>
            <a:r>
              <a:rPr kumimoji="0" lang="gu-IN" altLang="gu-IN" sz="600" b="0" i="0" u="none" strike="noStrike" cap="none" normalizeH="0" baseline="0">
                <a:ln>
                  <a:noFill/>
                </a:ln>
                <a:solidFill>
                  <a:schemeClr val="tx1"/>
                </a:solidFill>
                <a:effectLst/>
              </a:rPr>
              <a:t> method to train each model on training data.</a:t>
            </a:r>
            <a:endParaRPr kumimoji="0" lang="gu-IN" altLang="gu-IN"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25"/>
          <p:cNvSpPr txBox="1">
            <a:spLocks noGrp="1"/>
          </p:cNvSpPr>
          <p:nvPr>
            <p:ph type="title"/>
          </p:nvPr>
        </p:nvSpPr>
        <p:spPr>
          <a:xfrm>
            <a:off x="1264843" y="184744"/>
            <a:ext cx="7038900" cy="914100"/>
          </a:xfrm>
          <a:prstGeom prst="rect">
            <a:avLst/>
          </a:prstGeom>
        </p:spPr>
        <p:txBody>
          <a:bodyPr spcFirstLastPara="1" wrap="square" lIns="91425" tIns="91425" rIns="91425" bIns="91425" anchor="ctr" anchorCtr="0">
            <a:noAutofit/>
          </a:bodyPr>
          <a:lstStyle/>
          <a:p>
            <a:pPr algn="ctr"/>
            <a:br>
              <a:rPr lang="en-IN" b="1" dirty="0"/>
            </a:br>
            <a:r>
              <a:rPr lang="en-IN" b="1" dirty="0"/>
              <a:t>Model Evaluation Metrics</a:t>
            </a:r>
            <a:br>
              <a:rPr lang="en-IN" b="1" dirty="0"/>
            </a:br>
            <a:endParaRPr b="1" dirty="0"/>
          </a:p>
        </p:txBody>
      </p:sp>
      <p:sp>
        <p:nvSpPr>
          <p:cNvPr id="284" name="Google Shape;284;p25"/>
          <p:cNvSpPr txBox="1">
            <a:spLocks noGrp="1"/>
          </p:cNvSpPr>
          <p:nvPr>
            <p:ph type="body" idx="1"/>
          </p:nvPr>
        </p:nvSpPr>
        <p:spPr>
          <a:xfrm>
            <a:off x="1325880" y="1227909"/>
            <a:ext cx="7315200" cy="33963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t>Evaluating Model Performance:-</a:t>
            </a:r>
          </a:p>
          <a:p>
            <a:pPr marL="0" lvl="0" indent="0" algn="l" rtl="0">
              <a:spcBef>
                <a:spcPts val="0"/>
              </a:spcBef>
              <a:spcAft>
                <a:spcPts val="0"/>
              </a:spcAft>
              <a:buNone/>
            </a:pPr>
            <a:endParaRPr lang="en-GB" sz="1500" b="1" dirty="0"/>
          </a:p>
          <a:p>
            <a:pPr>
              <a:buFont typeface="Wingdings" panose="05000000000000000000" pitchFamily="2" charset="2"/>
              <a:buChar char="q"/>
            </a:pPr>
            <a:r>
              <a:rPr lang="en-US" b="1" dirty="0"/>
              <a:t>Mean Absolute Error (MAE):</a:t>
            </a:r>
          </a:p>
          <a:p>
            <a:pPr marL="146050" indent="0">
              <a:buNone/>
            </a:pPr>
            <a:r>
              <a:rPr lang="en-US" b="1" dirty="0"/>
              <a:t>                 </a:t>
            </a:r>
            <a:r>
              <a:rPr lang="en-US" dirty="0"/>
              <a:t>Measures the average absolute difference between actual and predicted values.</a:t>
            </a:r>
          </a:p>
          <a:p>
            <a:pPr marL="146050" indent="0">
              <a:buNone/>
            </a:pPr>
            <a:r>
              <a:rPr lang="en-US" dirty="0"/>
              <a:t>                Lower values indicate better performance.</a:t>
            </a:r>
          </a:p>
          <a:p>
            <a:pPr marL="146050" indent="0">
              <a:buNone/>
            </a:pPr>
            <a:endParaRPr lang="en-US" dirty="0"/>
          </a:p>
          <a:p>
            <a:pPr>
              <a:buFont typeface="Wingdings" panose="05000000000000000000" pitchFamily="2" charset="2"/>
              <a:buChar char="q"/>
            </a:pPr>
            <a:r>
              <a:rPr lang="en-US" b="1" dirty="0"/>
              <a:t>Mean Squared Error (MSE):</a:t>
            </a:r>
          </a:p>
          <a:p>
            <a:pPr marL="146050" indent="0">
              <a:buNone/>
            </a:pPr>
            <a:r>
              <a:rPr lang="en-US" b="1" dirty="0"/>
              <a:t>                  </a:t>
            </a:r>
            <a:r>
              <a:rPr lang="en-US" dirty="0"/>
              <a:t>Measures the average squared differences between actual and predicted values. </a:t>
            </a:r>
          </a:p>
          <a:p>
            <a:pPr marL="146050" indent="0">
              <a:buNone/>
            </a:pPr>
            <a:r>
              <a:rPr lang="en-US" dirty="0"/>
              <a:t>                More sensitive to larger errors due to squaring.</a:t>
            </a:r>
          </a:p>
          <a:p>
            <a:pPr marL="146050" indent="0">
              <a:buNone/>
            </a:pPr>
            <a:endParaRPr lang="en-US" dirty="0"/>
          </a:p>
          <a:p>
            <a:pPr>
              <a:buFont typeface="Wingdings" panose="05000000000000000000" pitchFamily="2" charset="2"/>
              <a:buChar char="q"/>
            </a:pPr>
            <a:r>
              <a:rPr lang="en-US" b="1" dirty="0"/>
              <a:t>R² Score (Coefficient of Determination):</a:t>
            </a:r>
          </a:p>
          <a:p>
            <a:pPr marL="146050" indent="0">
              <a:buNone/>
            </a:pPr>
            <a:r>
              <a:rPr lang="en-US" b="1" dirty="0"/>
              <a:t>                  </a:t>
            </a:r>
            <a:r>
              <a:rPr lang="en-US" dirty="0"/>
              <a:t>Indicates how well the model explains variance in salary.</a:t>
            </a:r>
          </a:p>
          <a:p>
            <a:pPr marL="146050" indent="0">
              <a:buNone/>
            </a:pPr>
            <a:r>
              <a:rPr lang="en-US" dirty="0"/>
              <a:t>                 Closer to 1 means a better fit; negative values indicate poor predictions.</a:t>
            </a:r>
          </a:p>
          <a:p>
            <a:pPr marL="0" lvl="0" indent="0" algn="l" rtl="0">
              <a:spcBef>
                <a:spcPts val="0"/>
              </a:spcBef>
              <a:spcAft>
                <a:spcPts val="0"/>
              </a:spcAft>
              <a:buNone/>
            </a:pPr>
            <a:endParaRPr lang="en-GB" sz="1500" b="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26"/>
          <p:cNvSpPr txBox="1">
            <a:spLocks noGrp="1"/>
          </p:cNvSpPr>
          <p:nvPr>
            <p:ph type="title"/>
          </p:nvPr>
        </p:nvSpPr>
        <p:spPr>
          <a:xfrm>
            <a:off x="1197450" y="263122"/>
            <a:ext cx="7038900" cy="914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b="1" dirty="0"/>
              <a:t>Comparison of Models</a:t>
            </a:r>
            <a:endParaRPr b="1" dirty="0"/>
          </a:p>
        </p:txBody>
      </p:sp>
      <p:graphicFrame>
        <p:nvGraphicFramePr>
          <p:cNvPr id="290" name="Google Shape;290;p26"/>
          <p:cNvGraphicFramePr/>
          <p:nvPr>
            <p:extLst>
              <p:ext uri="{D42A27DB-BD31-4B8C-83A1-F6EECF244321}">
                <p14:modId xmlns:p14="http://schemas.microsoft.com/office/powerpoint/2010/main" val="2803835908"/>
              </p:ext>
            </p:extLst>
          </p:nvPr>
        </p:nvGraphicFramePr>
        <p:xfrm>
          <a:off x="1097400" y="1658290"/>
          <a:ext cx="7239000" cy="2071245"/>
        </p:xfrm>
        <a:graphic>
          <a:graphicData uri="http://schemas.openxmlformats.org/drawingml/2006/table">
            <a:tbl>
              <a:tblPr>
                <a:noFill/>
                <a:tableStyleId>{3880DED7-6E91-44F9-9327-0A4F77A55EBA}</a:tableStyleId>
              </a:tblPr>
              <a:tblGrid>
                <a:gridCol w="1809750">
                  <a:extLst>
                    <a:ext uri="{9D8B030D-6E8A-4147-A177-3AD203B41FA5}">
                      <a16:colId xmlns:a16="http://schemas.microsoft.com/office/drawing/2014/main" val="20000"/>
                    </a:ext>
                  </a:extLst>
                </a:gridCol>
                <a:gridCol w="1816281">
                  <a:extLst>
                    <a:ext uri="{9D8B030D-6E8A-4147-A177-3AD203B41FA5}">
                      <a16:colId xmlns:a16="http://schemas.microsoft.com/office/drawing/2014/main" val="20001"/>
                    </a:ext>
                  </a:extLst>
                </a:gridCol>
                <a:gridCol w="1803219">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487225">
                <a:tc>
                  <a:txBody>
                    <a:bodyPr/>
                    <a:lstStyle/>
                    <a:p>
                      <a:pPr marL="0" lvl="0" indent="0" algn="ctr" rtl="0">
                        <a:spcBef>
                          <a:spcPts val="0"/>
                        </a:spcBef>
                        <a:spcAft>
                          <a:spcPts val="0"/>
                        </a:spcAft>
                        <a:buNone/>
                      </a:pPr>
                      <a:r>
                        <a:rPr lang="en-GB" b="1" dirty="0">
                          <a:solidFill>
                            <a:schemeClr val="lt1"/>
                          </a:solidFill>
                        </a:rPr>
                        <a:t>Model</a:t>
                      </a:r>
                      <a:endParaRPr b="1" dirty="0">
                        <a:solidFill>
                          <a:schemeClr val="lt1"/>
                        </a:solidFill>
                      </a:endParaRPr>
                    </a:p>
                  </a:txBody>
                  <a:tcPr marL="91425" marR="91425" marT="91425" marB="91425" anchor="ctr"/>
                </a:tc>
                <a:tc>
                  <a:txBody>
                    <a:bodyPr/>
                    <a:lstStyle/>
                    <a:p>
                      <a:pPr marL="0" lvl="0" indent="0" algn="ctr" rtl="0">
                        <a:spcBef>
                          <a:spcPts val="0"/>
                        </a:spcBef>
                        <a:spcAft>
                          <a:spcPts val="0"/>
                        </a:spcAft>
                        <a:buNone/>
                      </a:pPr>
                      <a:r>
                        <a:rPr lang="en-GB" b="1" dirty="0">
                          <a:solidFill>
                            <a:schemeClr val="lt1"/>
                          </a:solidFill>
                        </a:rPr>
                        <a:t>MAE </a:t>
                      </a:r>
                      <a:endParaRPr b="1" dirty="0">
                        <a:solidFill>
                          <a:schemeClr val="lt1"/>
                        </a:solidFill>
                      </a:endParaRPr>
                    </a:p>
                  </a:txBody>
                  <a:tcPr marL="91425" marR="91425" marT="91425" marB="91425" anchor="ctr"/>
                </a:tc>
                <a:tc>
                  <a:txBody>
                    <a:bodyPr/>
                    <a:lstStyle/>
                    <a:p>
                      <a:pPr marL="0" lvl="0" indent="0" algn="ctr" rtl="0">
                        <a:spcBef>
                          <a:spcPts val="0"/>
                        </a:spcBef>
                        <a:spcAft>
                          <a:spcPts val="0"/>
                        </a:spcAft>
                        <a:buNone/>
                      </a:pPr>
                      <a:r>
                        <a:rPr lang="en-GB" b="1" dirty="0">
                          <a:solidFill>
                            <a:schemeClr val="dk2"/>
                          </a:solidFill>
                        </a:rPr>
                        <a:t>MSE </a:t>
                      </a:r>
                      <a:endParaRPr b="1" dirty="0">
                        <a:solidFill>
                          <a:schemeClr val="dk2"/>
                        </a:solidFill>
                      </a:endParaRPr>
                    </a:p>
                  </a:txBody>
                  <a:tcPr marL="91425" marR="91425" marT="91425" marB="91425" anchor="ctr"/>
                </a:tc>
                <a:tc>
                  <a:txBody>
                    <a:bodyPr/>
                    <a:lstStyle/>
                    <a:p>
                      <a:pPr marL="0" lvl="0" indent="0" algn="ctr" rtl="0">
                        <a:spcBef>
                          <a:spcPts val="0"/>
                        </a:spcBef>
                        <a:spcAft>
                          <a:spcPts val="0"/>
                        </a:spcAft>
                        <a:buNone/>
                      </a:pPr>
                      <a:r>
                        <a:rPr lang="en-GB" b="1">
                          <a:solidFill>
                            <a:schemeClr val="dk2"/>
                          </a:solidFill>
                        </a:rPr>
                        <a:t>R</a:t>
                      </a:r>
                      <a:r>
                        <a:rPr lang="en-GB" b="1" baseline="30000">
                          <a:solidFill>
                            <a:schemeClr val="dk2"/>
                          </a:solidFill>
                        </a:rPr>
                        <a:t>2</a:t>
                      </a:r>
                      <a:r>
                        <a:rPr lang="en-GB" b="1">
                          <a:solidFill>
                            <a:schemeClr val="dk2"/>
                          </a:solidFill>
                        </a:rPr>
                        <a:t> Score</a:t>
                      </a:r>
                      <a:endParaRPr/>
                    </a:p>
                  </a:txBody>
                  <a:tcPr marL="91425" marR="91425" marT="91425" marB="91425" anchor="ctr"/>
                </a:tc>
                <a:extLst>
                  <a:ext uri="{0D108BD9-81ED-4DB2-BD59-A6C34878D82A}">
                    <a16:rowId xmlns:a16="http://schemas.microsoft.com/office/drawing/2014/main" val="10000"/>
                  </a:ext>
                </a:extLst>
              </a:tr>
              <a:tr h="487225">
                <a:tc>
                  <a:txBody>
                    <a:bodyPr/>
                    <a:lstStyle/>
                    <a:p>
                      <a:pPr marL="0" lvl="0" indent="0" algn="ctr" rtl="0">
                        <a:spcBef>
                          <a:spcPts val="0"/>
                        </a:spcBef>
                        <a:spcAft>
                          <a:spcPts val="0"/>
                        </a:spcAft>
                        <a:buNone/>
                      </a:pPr>
                      <a:r>
                        <a:rPr lang="en-GB" b="1" dirty="0">
                          <a:solidFill>
                            <a:schemeClr val="lt1"/>
                          </a:solidFill>
                        </a:rPr>
                        <a:t>Linear Regression</a:t>
                      </a:r>
                      <a:endParaRPr dirty="0"/>
                    </a:p>
                  </a:txBody>
                  <a:tcPr marL="91425" marR="91425" marT="91425" marB="91425" anchor="ctr"/>
                </a:tc>
                <a:tc>
                  <a:txBody>
                    <a:bodyPr/>
                    <a:lstStyle/>
                    <a:p>
                      <a:pPr marL="0" lvl="0" indent="0" algn="ctr" rtl="0">
                        <a:spcBef>
                          <a:spcPts val="0"/>
                        </a:spcBef>
                        <a:spcAft>
                          <a:spcPts val="0"/>
                        </a:spcAft>
                        <a:buNone/>
                      </a:pPr>
                      <a:r>
                        <a:rPr lang="gu-IN" dirty="0">
                          <a:solidFill>
                            <a:schemeClr val="bg1"/>
                          </a:solidFill>
                        </a:rPr>
                        <a:t>24082.456847</a:t>
                      </a: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9.300659e+08</a:t>
                      </a: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0.673828</a:t>
                      </a:r>
                      <a:endParaRPr dirty="0">
                        <a:solidFill>
                          <a:schemeClr val="bg1"/>
                        </a:solidFill>
                      </a:endParaRPr>
                    </a:p>
                  </a:txBody>
                  <a:tcPr marL="91425" marR="91425" marT="91425" marB="91425"/>
                </a:tc>
                <a:extLst>
                  <a:ext uri="{0D108BD9-81ED-4DB2-BD59-A6C34878D82A}">
                    <a16:rowId xmlns:a16="http://schemas.microsoft.com/office/drawing/2014/main" val="10001"/>
                  </a:ext>
                </a:extLst>
              </a:tr>
              <a:tr h="487225">
                <a:tc>
                  <a:txBody>
                    <a:bodyPr/>
                    <a:lstStyle/>
                    <a:p>
                      <a:pPr marL="0" lvl="0" indent="0" algn="ctr" rtl="0">
                        <a:spcBef>
                          <a:spcPts val="0"/>
                        </a:spcBef>
                        <a:spcAft>
                          <a:spcPts val="0"/>
                        </a:spcAft>
                        <a:buNone/>
                      </a:pPr>
                      <a:r>
                        <a:rPr lang="en-GB" b="1" dirty="0">
                          <a:solidFill>
                            <a:schemeClr val="lt1"/>
                          </a:solidFill>
                        </a:rPr>
                        <a:t>Decision Tree</a:t>
                      </a:r>
                      <a:endParaRPr dirty="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gu-IN" dirty="0">
                          <a:solidFill>
                            <a:schemeClr val="bg1"/>
                          </a:solidFill>
                        </a:rPr>
                        <a:t>6608.343468</a:t>
                      </a:r>
                    </a:p>
                    <a:p>
                      <a:pPr marL="0" lvl="0" indent="0" algn="ctr" rtl="0">
                        <a:spcBef>
                          <a:spcPts val="0"/>
                        </a:spcBef>
                        <a:spcAft>
                          <a:spcPts val="0"/>
                        </a:spcAft>
                        <a:buNone/>
                      </a:pP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1.472971e+08</a:t>
                      </a: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0.948343</a:t>
                      </a:r>
                      <a:endParaRPr dirty="0">
                        <a:solidFill>
                          <a:schemeClr val="bg1"/>
                        </a:solidFill>
                      </a:endParaRPr>
                    </a:p>
                  </a:txBody>
                  <a:tcPr marL="91425" marR="91425" marT="91425" marB="91425"/>
                </a:tc>
                <a:extLst>
                  <a:ext uri="{0D108BD9-81ED-4DB2-BD59-A6C34878D82A}">
                    <a16:rowId xmlns:a16="http://schemas.microsoft.com/office/drawing/2014/main" val="10002"/>
                  </a:ext>
                </a:extLst>
              </a:tr>
              <a:tr h="487225">
                <a:tc>
                  <a:txBody>
                    <a:bodyPr/>
                    <a:lstStyle/>
                    <a:p>
                      <a:pPr marL="0" lvl="0" indent="0" algn="ctr" rtl="0">
                        <a:spcBef>
                          <a:spcPts val="0"/>
                        </a:spcBef>
                        <a:spcAft>
                          <a:spcPts val="0"/>
                        </a:spcAft>
                        <a:buNone/>
                      </a:pPr>
                      <a:r>
                        <a:rPr lang="en-GB" b="1" dirty="0">
                          <a:solidFill>
                            <a:schemeClr val="lt1"/>
                          </a:solidFill>
                        </a:rPr>
                        <a:t>Random Forest</a:t>
                      </a:r>
                      <a:endParaRPr dirty="0"/>
                    </a:p>
                  </a:txBody>
                  <a:tcPr marL="91425" marR="91425" marT="91425" marB="91425" anchor="ctr"/>
                </a:tc>
                <a:tc>
                  <a:txBody>
                    <a:bodyPr/>
                    <a:lstStyle/>
                    <a:p>
                      <a:pPr marL="0" lvl="0" indent="0" algn="ctr" rtl="0">
                        <a:spcBef>
                          <a:spcPts val="0"/>
                        </a:spcBef>
                        <a:spcAft>
                          <a:spcPts val="0"/>
                        </a:spcAft>
                        <a:buNone/>
                      </a:pPr>
                      <a:r>
                        <a:rPr lang="gu-IN" dirty="0">
                          <a:solidFill>
                            <a:schemeClr val="bg1"/>
                          </a:solidFill>
                        </a:rPr>
                        <a:t>6732.652175</a:t>
                      </a: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1.335864e+08</a:t>
                      </a:r>
                      <a:endParaRPr dirty="0">
                        <a:solidFill>
                          <a:schemeClr val="bg1"/>
                        </a:solidFill>
                      </a:endParaRPr>
                    </a:p>
                  </a:txBody>
                  <a:tcPr marL="91425" marR="91425" marT="91425" marB="91425"/>
                </a:tc>
                <a:tc>
                  <a:txBody>
                    <a:bodyPr/>
                    <a:lstStyle/>
                    <a:p>
                      <a:pPr marL="0" lvl="0" indent="0" algn="ctr" rtl="0">
                        <a:spcBef>
                          <a:spcPts val="0"/>
                        </a:spcBef>
                        <a:spcAft>
                          <a:spcPts val="0"/>
                        </a:spcAft>
                        <a:buNone/>
                      </a:pPr>
                      <a:r>
                        <a:rPr lang="en-IN" dirty="0">
                          <a:solidFill>
                            <a:schemeClr val="bg1"/>
                          </a:solidFill>
                        </a:rPr>
                        <a:t>0.953152</a:t>
                      </a:r>
                      <a:endParaRPr dirty="0">
                        <a:solidFill>
                          <a:schemeClr val="bg1"/>
                        </a:solidFill>
                      </a:endParaRPr>
                    </a:p>
                  </a:txBody>
                  <a:tcPr marL="91425" marR="91425" marT="91425" marB="91425"/>
                </a:tc>
                <a:extLst>
                  <a:ext uri="{0D108BD9-81ED-4DB2-BD59-A6C34878D82A}">
                    <a16:rowId xmlns:a16="http://schemas.microsoft.com/office/drawing/2014/main" val="10003"/>
                  </a:ext>
                </a:extLst>
              </a:tr>
            </a:tbl>
          </a:graphicData>
        </a:graphic>
      </p:graphicFrame>
      <p:sp>
        <p:nvSpPr>
          <p:cNvPr id="291" name="Google Shape;291;p26"/>
          <p:cNvSpPr txBox="1"/>
          <p:nvPr/>
        </p:nvSpPr>
        <p:spPr>
          <a:xfrm>
            <a:off x="952500" y="4331900"/>
            <a:ext cx="7300500" cy="45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300" b="1">
                <a:solidFill>
                  <a:schemeClr val="lt1"/>
                </a:solidFill>
                <a:latin typeface="Lato"/>
                <a:ea typeface="Lato"/>
                <a:cs typeface="Lato"/>
                <a:sym typeface="Lato"/>
              </a:rPr>
              <a:t>Key Insight:- </a:t>
            </a:r>
            <a:r>
              <a:rPr lang="en-GB" sz="1300">
                <a:solidFill>
                  <a:schemeClr val="lt1"/>
                </a:solidFill>
                <a:latin typeface="Lato"/>
                <a:ea typeface="Lato"/>
                <a:cs typeface="Lato"/>
                <a:sym typeface="Lato"/>
              </a:rPr>
              <a:t>Random Forest provide the most accurate predictions.</a:t>
            </a:r>
            <a:endParaRPr sz="1300">
              <a:solidFill>
                <a:schemeClr val="l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1119</Words>
  <Application>Microsoft Office PowerPoint</Application>
  <PresentationFormat>On-screen Show (16:9)</PresentationFormat>
  <Paragraphs>142</Paragraphs>
  <Slides>17</Slides>
  <Notes>12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Arial Unicode MS</vt:lpstr>
      <vt:lpstr>Wingdings</vt:lpstr>
      <vt:lpstr>Lato</vt:lpstr>
      <vt:lpstr>Montserrat</vt:lpstr>
      <vt:lpstr>Cambria</vt:lpstr>
      <vt:lpstr>Focus</vt:lpstr>
      <vt:lpstr>Employee Salary Prediction</vt:lpstr>
      <vt:lpstr>Introduction</vt:lpstr>
      <vt:lpstr>Problem Statement</vt:lpstr>
      <vt:lpstr>Project objective</vt:lpstr>
      <vt:lpstr>Data Collection &amp; Data Preprocessing</vt:lpstr>
      <vt:lpstr>Model Selection and Training</vt:lpstr>
      <vt:lpstr>Model Selection and Training</vt:lpstr>
      <vt:lpstr> Model Evaluation Metrics </vt:lpstr>
      <vt:lpstr>Comparison of Models</vt:lpstr>
      <vt:lpstr>Exploratory Data Analysis (EDA)</vt:lpstr>
      <vt:lpstr>Gender Distribution </vt:lpstr>
      <vt:lpstr>         Education Level Distribution</vt:lpstr>
      <vt:lpstr>Salary Distribution Analysis</vt:lpstr>
      <vt:lpstr>  Comparing Model Predictions to Actual Salaries </vt:lpstr>
      <vt:lpstr>                   Model Deployment </vt:lpstr>
      <vt:lpstr>Conclusion &amp; Future Enhancements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Grancy</dc:creator>
  <cp:lastModifiedBy>nensi patoliya</cp:lastModifiedBy>
  <cp:revision>4</cp:revision>
  <dcterms:modified xsi:type="dcterms:W3CDTF">2026-02-09T09:44:54Z</dcterms:modified>
</cp:coreProperties>
</file>